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334" r:id="rId3"/>
    <p:sldId id="333" r:id="rId4"/>
    <p:sldId id="257" r:id="rId5"/>
    <p:sldId id="292" r:id="rId6"/>
    <p:sldId id="299" r:id="rId7"/>
    <p:sldId id="293" r:id="rId8"/>
    <p:sldId id="328" r:id="rId9"/>
    <p:sldId id="294" r:id="rId10"/>
    <p:sldId id="296" r:id="rId11"/>
    <p:sldId id="317" r:id="rId12"/>
    <p:sldId id="312" r:id="rId13"/>
    <p:sldId id="318" r:id="rId14"/>
    <p:sldId id="323" r:id="rId15"/>
    <p:sldId id="320" r:id="rId16"/>
    <p:sldId id="321" r:id="rId17"/>
    <p:sldId id="322" r:id="rId18"/>
    <p:sldId id="295" r:id="rId19"/>
    <p:sldId id="329" r:id="rId20"/>
    <p:sldId id="325" r:id="rId21"/>
    <p:sldId id="330" r:id="rId22"/>
    <p:sldId id="324" r:id="rId23"/>
    <p:sldId id="332" r:id="rId24"/>
    <p:sldId id="33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772A8"/>
    <a:srgbClr val="565656"/>
    <a:srgbClr val="FE7F7C"/>
    <a:srgbClr val="4472C4"/>
    <a:srgbClr val="FFFFFF"/>
    <a:srgbClr val="1416FF"/>
    <a:srgbClr val="B24F52"/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95388" autoAdjust="0"/>
  </p:normalViewPr>
  <p:slideViewPr>
    <p:cSldViewPr snapToGrid="0">
      <p:cViewPr varScale="1">
        <p:scale>
          <a:sx n="81" d="100"/>
          <a:sy n="81" d="100"/>
        </p:scale>
        <p:origin x="23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glas FINNIGAN (TP)" userId="f86a53e6-92ca-49df-b319-38bc85d25137" providerId="ADAL" clId="{8C778822-C1A1-4495-83BD-C4618F95C287}"/>
    <pc:docChg chg="modSld">
      <pc:chgData name="Douglas FINNIGAN (TP)" userId="f86a53e6-92ca-49df-b319-38bc85d25137" providerId="ADAL" clId="{8C778822-C1A1-4495-83BD-C4618F95C287}" dt="2023-04-24T07:02:02.541" v="0" actId="1076"/>
      <pc:docMkLst>
        <pc:docMk/>
      </pc:docMkLst>
      <pc:sldChg chg="modSp mod">
        <pc:chgData name="Douglas FINNIGAN (TP)" userId="f86a53e6-92ca-49df-b319-38bc85d25137" providerId="ADAL" clId="{8C778822-C1A1-4495-83BD-C4618F95C287}" dt="2023-04-24T07:02:02.541" v="0" actId="1076"/>
        <pc:sldMkLst>
          <pc:docMk/>
          <pc:sldMk cId="1331556239" sldId="304"/>
        </pc:sldMkLst>
        <pc:picChg chg="mod">
          <ac:chgData name="Douglas FINNIGAN (TP)" userId="f86a53e6-92ca-49df-b319-38bc85d25137" providerId="ADAL" clId="{8C778822-C1A1-4495-83BD-C4618F95C287}" dt="2023-04-24T07:02:02.541" v="0" actId="1076"/>
          <ac:picMkLst>
            <pc:docMk/>
            <pc:sldMk cId="1331556239" sldId="304"/>
            <ac:picMk id="1034" creationId="{974DB587-0F2B-B3BF-4DDF-D7C7192B47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58469-B547-4002-9469-382C6051188B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2C2DF-C53F-4D1D-B8BD-B9D459B21A1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97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/>
              <a:t>Go to: </a:t>
            </a:r>
            <a:r>
              <a:rPr lang="en-SG" sz="1200">
                <a:solidFill>
                  <a:srgbClr val="0070C0"/>
                </a:solidFill>
              </a:rPr>
              <a:t>https://learn.unity.com/tutorial/scripts-as-behaviour-components</a:t>
            </a:r>
          </a:p>
          <a:p>
            <a:endParaRPr lang="en-SG"/>
          </a:p>
          <a:p>
            <a:r>
              <a:rPr lang="en-SG"/>
              <a:t>This is the Unity Learn page for this video.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2C2DF-C53F-4D1D-B8BD-B9D459B21A1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018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2C2DF-C53F-4D1D-B8BD-B9D459B21A1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349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2C2DF-C53F-4D1D-B8BD-B9D459B21A1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30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2C2DF-C53F-4D1D-B8BD-B9D459B21A19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1189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2C2DF-C53F-4D1D-B8BD-B9D459B21A19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68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This will take a few hours.</a:t>
            </a:r>
          </a:p>
          <a:p>
            <a:endParaRPr lang="en-SG"/>
          </a:p>
          <a:p>
            <a:r>
              <a:rPr lang="en-SG"/>
              <a:t>You should try to finish all of Unit 1 by next week.</a:t>
            </a:r>
          </a:p>
          <a:p>
            <a:endParaRPr lang="en-SG"/>
          </a:p>
          <a:p>
            <a:r>
              <a:rPr lang="en-SG"/>
              <a:t>Be ready to discuss what you did and any problems/doubts you have in the next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2C2DF-C53F-4D1D-B8BD-B9D459B21A19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634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2C2DF-C53F-4D1D-B8BD-B9D459B21A19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982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951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760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939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875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7481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920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749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706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06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140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317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5B37D-AD57-4837-B3D2-56E97D414D62}" type="datetimeFigureOut">
              <a:rPr lang="en-SG" smtClean="0"/>
              <a:t>10/4/2025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84820-7A94-4ADD-9A90-E70602FFDC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644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0Z7xc18CcA?feature=oembed" TargetMode="Externa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72F176-B02C-B36E-8E53-3F0109694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257749"/>
            <a:ext cx="7772400" cy="2387600"/>
          </a:xfrm>
        </p:spPr>
        <p:txBody>
          <a:bodyPr/>
          <a:lstStyle/>
          <a:p>
            <a:r>
              <a:rPr lang="en-SG" b="1">
                <a:latin typeface="Arial" panose="020B0604020202020204" pitchFamily="34" charset="0"/>
                <a:cs typeface="Arial" panose="020B0604020202020204" pitchFamily="34" charset="0"/>
              </a:rPr>
              <a:t>Unity Scripting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8DE85-6D66-5830-761D-5739AB78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543" y="1257750"/>
            <a:ext cx="4302915" cy="118982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1A8EE77-CFAA-58E5-D2B5-134E40EA8A12}"/>
              </a:ext>
            </a:extLst>
          </p:cNvPr>
          <p:cNvSpPr txBox="1">
            <a:spLocks/>
          </p:cNvSpPr>
          <p:nvPr/>
        </p:nvSpPr>
        <p:spPr>
          <a:xfrm>
            <a:off x="2543175" y="3890807"/>
            <a:ext cx="7105650" cy="204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>
                <a:latin typeface="Arial" panose="020B0604020202020204" pitchFamily="34" charset="0"/>
                <a:cs typeface="Arial" panose="020B0604020202020204" pitchFamily="34" charset="0"/>
              </a:rPr>
              <a:t>Immersive Media &amp; Game Development</a:t>
            </a:r>
          </a:p>
          <a:p>
            <a:r>
              <a:rPr lang="en-SG">
                <a:latin typeface="Arial" panose="020B0604020202020204" pitchFamily="34" charset="0"/>
                <a:cs typeface="Arial" panose="020B0604020202020204" pitchFamily="34" charset="0"/>
              </a:rPr>
              <a:t>School of IIT</a:t>
            </a:r>
          </a:p>
          <a:p>
            <a:r>
              <a:rPr lang="en-SG">
                <a:latin typeface="Arial" panose="020B0604020202020204" pitchFamily="34" charset="0"/>
                <a:cs typeface="Arial" panose="020B0604020202020204" pitchFamily="34" charset="0"/>
              </a:rPr>
              <a:t>Temasek Polytechnic</a:t>
            </a:r>
          </a:p>
        </p:txBody>
      </p:sp>
    </p:spTree>
    <p:extLst>
      <p:ext uri="{BB962C8B-B14F-4D97-AF65-F5344CB8AC3E}">
        <p14:creationId xmlns:p14="http://schemas.microsoft.com/office/powerpoint/2010/main" val="98553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2">
            <a:extLst>
              <a:ext uri="{FF2B5EF4-FFF2-40B4-BE49-F238E27FC236}">
                <a16:creationId xmlns:a16="http://schemas.microsoft.com/office/drawing/2014/main" id="{A2B089DB-9079-FE6C-E499-34A552247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128589"/>
            <a:ext cx="46923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Scripts as components</a:t>
            </a:r>
          </a:p>
        </p:txBody>
      </p:sp>
      <p:pic>
        <p:nvPicPr>
          <p:cNvPr id="2" name="Online Media 1" title="C# Scripts as Behaviour Components in Unity! - Beginner Scripting Tutorial">
            <a:hlinkClick r:id="" action="ppaction://media"/>
            <a:extLst>
              <a:ext uri="{FF2B5EF4-FFF2-40B4-BE49-F238E27FC236}">
                <a16:creationId xmlns:a16="http://schemas.microsoft.com/office/drawing/2014/main" id="{32E84636-CA6C-FE7A-A1AB-02A7322FB0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17124" y="966158"/>
            <a:ext cx="9150877" cy="51702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1FFA65-BD08-87D0-BC13-D56376CC167A}"/>
              </a:ext>
            </a:extLst>
          </p:cNvPr>
          <p:cNvSpPr txBox="1"/>
          <p:nvPr/>
        </p:nvSpPr>
        <p:spPr>
          <a:xfrm>
            <a:off x="1524001" y="6596390"/>
            <a:ext cx="40457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100">
                <a:solidFill>
                  <a:schemeClr val="bg1">
                    <a:lumMod val="65000"/>
                  </a:schemeClr>
                </a:solidFill>
              </a:rPr>
              <a:t>https://learn.unity.com/tutorial/scripts-as-behaviour-components</a:t>
            </a:r>
          </a:p>
        </p:txBody>
      </p:sp>
    </p:spTree>
    <p:extLst>
      <p:ext uri="{BB962C8B-B14F-4D97-AF65-F5344CB8AC3E}">
        <p14:creationId xmlns:p14="http://schemas.microsoft.com/office/powerpoint/2010/main" val="15137878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2">
            <a:extLst>
              <a:ext uri="{FF2B5EF4-FFF2-40B4-BE49-F238E27FC236}">
                <a16:creationId xmlns:a16="http://schemas.microsoft.com/office/drawing/2014/main" id="{A2B089DB-9079-FE6C-E499-34A552247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128589"/>
            <a:ext cx="46923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Scripts as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48AD8-C9CA-C049-6AE0-BD2EC7B24463}"/>
              </a:ext>
            </a:extLst>
          </p:cNvPr>
          <p:cNvSpPr txBox="1"/>
          <p:nvPr/>
        </p:nvSpPr>
        <p:spPr>
          <a:xfrm>
            <a:off x="1778736" y="1350058"/>
            <a:ext cx="801947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>
                <a:solidFill>
                  <a:srgbClr val="1416FF"/>
                </a:solidFill>
                <a:latin typeface="Consolas" panose="020B0609020204030204" pitchFamily="49" charset="0"/>
              </a:rPr>
              <a:t>using</a:t>
            </a:r>
            <a:r>
              <a:rPr lang="en-SG" sz="1400">
                <a:latin typeface="Consolas" panose="020B0609020204030204" pitchFamily="49" charset="0"/>
              </a:rPr>
              <a:t> UnityEngine;</a:t>
            </a:r>
          </a:p>
          <a:p>
            <a:r>
              <a:rPr lang="en-SG" sz="1400">
                <a:solidFill>
                  <a:srgbClr val="1416FF"/>
                </a:solidFill>
                <a:latin typeface="Consolas" panose="020B0609020204030204" pitchFamily="49" charset="0"/>
              </a:rPr>
              <a:t>using</a:t>
            </a:r>
            <a:r>
              <a:rPr lang="en-SG" sz="1400">
                <a:latin typeface="Consolas" panose="020B0609020204030204" pitchFamily="49" charset="0"/>
              </a:rPr>
              <a:t> System.Collections;</a:t>
            </a:r>
          </a:p>
          <a:p>
            <a:endParaRPr lang="en-SG" sz="1400">
              <a:latin typeface="Consolas" panose="020B0609020204030204" pitchFamily="49" charset="0"/>
            </a:endParaRPr>
          </a:p>
          <a:p>
            <a:r>
              <a:rPr lang="en-SG" sz="1400">
                <a:solidFill>
                  <a:srgbClr val="1416FF"/>
                </a:solidFill>
                <a:latin typeface="Consolas" panose="020B0609020204030204" pitchFamily="49" charset="0"/>
              </a:rPr>
              <a:t>public class</a:t>
            </a:r>
            <a:r>
              <a:rPr lang="en-SG" sz="1400">
                <a:latin typeface="Consolas" panose="020B0609020204030204" pitchFamily="49" charset="0"/>
              </a:rPr>
              <a:t> </a:t>
            </a:r>
            <a:r>
              <a:rPr lang="en-SG" sz="1400">
                <a:solidFill>
                  <a:srgbClr val="B24F52"/>
                </a:solidFill>
                <a:latin typeface="Consolas" panose="020B0609020204030204" pitchFamily="49" charset="0"/>
              </a:rPr>
              <a:t>ExampleBehaviourScript</a:t>
            </a:r>
            <a:r>
              <a:rPr lang="en-SG" sz="1400">
                <a:latin typeface="Consolas" panose="020B0609020204030204" pitchFamily="49" charset="0"/>
              </a:rPr>
              <a:t> : MonoBehaviour</a:t>
            </a:r>
          </a:p>
          <a:p>
            <a:r>
              <a:rPr lang="en-SG" sz="1400">
                <a:latin typeface="Consolas" panose="020B0609020204030204" pitchFamily="49" charset="0"/>
              </a:rPr>
              <a:t>{</a:t>
            </a:r>
          </a:p>
          <a:p>
            <a:r>
              <a:rPr lang="en-SG" sz="1400">
                <a:latin typeface="Consolas" panose="020B0609020204030204" pitchFamily="49" charset="0"/>
              </a:rPr>
              <a:t>    </a:t>
            </a:r>
            <a:r>
              <a:rPr lang="en-SG" sz="1400">
                <a:solidFill>
                  <a:srgbClr val="1416FF"/>
                </a:solidFill>
                <a:latin typeface="Consolas" panose="020B0609020204030204" pitchFamily="49" charset="0"/>
              </a:rPr>
              <a:t>void</a:t>
            </a:r>
            <a:r>
              <a:rPr lang="en-SG" sz="1400">
                <a:latin typeface="Consolas" panose="020B0609020204030204" pitchFamily="49" charset="0"/>
              </a:rPr>
              <a:t> Update()</a:t>
            </a:r>
          </a:p>
          <a:p>
            <a:r>
              <a:rPr lang="en-SG" sz="1400">
                <a:latin typeface="Consolas" panose="020B0609020204030204" pitchFamily="49" charset="0"/>
              </a:rPr>
              <a:t>    {</a:t>
            </a:r>
          </a:p>
          <a:p>
            <a:r>
              <a:rPr lang="en-SG" sz="1400">
                <a:latin typeface="Consolas" panose="020B0609020204030204" pitchFamily="49" charset="0"/>
              </a:rPr>
              <a:t>        </a:t>
            </a:r>
            <a:r>
              <a:rPr lang="en-SG" sz="1400">
                <a:solidFill>
                  <a:srgbClr val="1416FF"/>
                </a:solidFill>
                <a:latin typeface="Consolas" panose="020B0609020204030204" pitchFamily="49" charset="0"/>
              </a:rPr>
              <a:t>if</a:t>
            </a:r>
            <a:r>
              <a:rPr lang="en-SG" sz="1400">
                <a:latin typeface="Consolas" panose="020B0609020204030204" pitchFamily="49" charset="0"/>
              </a:rPr>
              <a:t> (Input.GetKeyDown(KeyCode.R))</a:t>
            </a:r>
          </a:p>
          <a:p>
            <a:r>
              <a:rPr lang="en-SG" sz="1400">
                <a:latin typeface="Consolas" panose="020B0609020204030204" pitchFamily="49" charset="0"/>
              </a:rPr>
              <a:t>        {</a:t>
            </a:r>
          </a:p>
          <a:p>
            <a:r>
              <a:rPr lang="en-SG" sz="1400">
                <a:latin typeface="Consolas" panose="020B0609020204030204" pitchFamily="49" charset="0"/>
              </a:rPr>
              <a:t>            GetComponent&lt;Renderer&gt; ().material.color = Color.red;</a:t>
            </a:r>
          </a:p>
          <a:p>
            <a:r>
              <a:rPr lang="en-SG" sz="1400">
                <a:latin typeface="Consolas" panose="020B0609020204030204" pitchFamily="49" charset="0"/>
              </a:rPr>
              <a:t>        }</a:t>
            </a:r>
          </a:p>
          <a:p>
            <a:r>
              <a:rPr lang="en-SG" sz="1400">
                <a:latin typeface="Consolas" panose="020B0609020204030204" pitchFamily="49" charset="0"/>
              </a:rPr>
              <a:t>        </a:t>
            </a:r>
            <a:r>
              <a:rPr lang="en-SG" sz="1400">
                <a:solidFill>
                  <a:srgbClr val="1416FF"/>
                </a:solidFill>
                <a:latin typeface="Consolas" panose="020B0609020204030204" pitchFamily="49" charset="0"/>
              </a:rPr>
              <a:t>if</a:t>
            </a:r>
            <a:r>
              <a:rPr lang="en-SG" sz="1400">
                <a:latin typeface="Consolas" panose="020B0609020204030204" pitchFamily="49" charset="0"/>
              </a:rPr>
              <a:t> (Input.GetKeyDown(KeyCode.G))</a:t>
            </a:r>
          </a:p>
          <a:p>
            <a:r>
              <a:rPr lang="en-SG" sz="1400">
                <a:latin typeface="Consolas" panose="020B0609020204030204" pitchFamily="49" charset="0"/>
              </a:rPr>
              <a:t>        {</a:t>
            </a:r>
          </a:p>
          <a:p>
            <a:r>
              <a:rPr lang="en-SG" sz="1400">
                <a:latin typeface="Consolas" panose="020B0609020204030204" pitchFamily="49" charset="0"/>
              </a:rPr>
              <a:t>            GetComponent&lt;Renderer&gt;().material.color = Color.green;</a:t>
            </a:r>
          </a:p>
          <a:p>
            <a:r>
              <a:rPr lang="en-SG" sz="1400">
                <a:latin typeface="Consolas" panose="020B0609020204030204" pitchFamily="49" charset="0"/>
              </a:rPr>
              <a:t>        }</a:t>
            </a:r>
          </a:p>
          <a:p>
            <a:r>
              <a:rPr lang="en-SG" sz="1400">
                <a:latin typeface="Consolas" panose="020B0609020204030204" pitchFamily="49" charset="0"/>
              </a:rPr>
              <a:t>        </a:t>
            </a:r>
            <a:r>
              <a:rPr lang="en-SG" sz="1400">
                <a:solidFill>
                  <a:srgbClr val="1416FF"/>
                </a:solidFill>
                <a:latin typeface="Consolas" panose="020B0609020204030204" pitchFamily="49" charset="0"/>
              </a:rPr>
              <a:t>if</a:t>
            </a:r>
            <a:r>
              <a:rPr lang="en-SG" sz="1400">
                <a:latin typeface="Consolas" panose="020B0609020204030204" pitchFamily="49" charset="0"/>
              </a:rPr>
              <a:t> (Input.GetKeyDown(KeyCode.B))</a:t>
            </a:r>
          </a:p>
          <a:p>
            <a:r>
              <a:rPr lang="en-SG" sz="1400">
                <a:latin typeface="Consolas" panose="020B0609020204030204" pitchFamily="49" charset="0"/>
              </a:rPr>
              <a:t>        {</a:t>
            </a:r>
          </a:p>
          <a:p>
            <a:r>
              <a:rPr lang="en-SG" sz="1400">
                <a:latin typeface="Consolas" panose="020B0609020204030204" pitchFamily="49" charset="0"/>
              </a:rPr>
              <a:t>            GetComponent&lt;Renderer&gt;().material.color = Color.blue;</a:t>
            </a:r>
          </a:p>
          <a:p>
            <a:r>
              <a:rPr lang="en-SG" sz="1400">
                <a:latin typeface="Consolas" panose="020B0609020204030204" pitchFamily="49" charset="0"/>
              </a:rPr>
              <a:t>        }</a:t>
            </a:r>
          </a:p>
          <a:p>
            <a:r>
              <a:rPr lang="en-SG" sz="1400">
                <a:latin typeface="Consolas" panose="020B0609020204030204" pitchFamily="49" charset="0"/>
              </a:rPr>
              <a:t>    }</a:t>
            </a:r>
          </a:p>
          <a:p>
            <a:r>
              <a:rPr lang="en-SG" sz="14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01763-B389-CE14-5CAB-14D52BF3807A}"/>
              </a:ext>
            </a:extLst>
          </p:cNvPr>
          <p:cNvSpPr txBox="1"/>
          <p:nvPr/>
        </p:nvSpPr>
        <p:spPr>
          <a:xfrm>
            <a:off x="7280843" y="300592"/>
            <a:ext cx="2800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Every component is actually a class (or a struct), either as a part of the Unity API or as a class written in a script.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C85193-2BAF-E32E-27AE-B3D9CB33CEA9}"/>
              </a:ext>
            </a:extLst>
          </p:cNvPr>
          <p:cNvSpPr/>
          <p:nvPr/>
        </p:nvSpPr>
        <p:spPr>
          <a:xfrm>
            <a:off x="5529276" y="2018465"/>
            <a:ext cx="1466256" cy="2406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EF47A9-9E3C-3D41-EE1D-8E3616996D11}"/>
              </a:ext>
            </a:extLst>
          </p:cNvPr>
          <p:cNvGrpSpPr/>
          <p:nvPr/>
        </p:nvGrpSpPr>
        <p:grpSpPr>
          <a:xfrm>
            <a:off x="6937343" y="2259109"/>
            <a:ext cx="2580205" cy="611716"/>
            <a:chOff x="5463421" y="2933050"/>
            <a:chExt cx="2580205" cy="6117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CAE9F-F9E7-B95A-B2D3-4B673C5D2638}"/>
                </a:ext>
              </a:extLst>
            </p:cNvPr>
            <p:cNvSpPr txBox="1"/>
            <p:nvPr/>
          </p:nvSpPr>
          <p:spPr>
            <a:xfrm rot="21436541">
              <a:off x="5470745" y="3175434"/>
              <a:ext cx="2572881" cy="3693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/>
                <a:t>What is MonoBehaviour?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79065E-631D-0A8C-880C-CFF7B18245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3421" y="2933050"/>
              <a:ext cx="301083" cy="3061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214496-6B28-3C63-0529-1084095A17F8}"/>
              </a:ext>
            </a:extLst>
          </p:cNvPr>
          <p:cNvSpPr txBox="1"/>
          <p:nvPr/>
        </p:nvSpPr>
        <p:spPr>
          <a:xfrm rot="184315">
            <a:off x="8372544" y="2861824"/>
            <a:ext cx="131881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/>
              <a:t>Next slide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2C3CF-CFB6-FE57-2CCB-27508F5BD9E4}"/>
              </a:ext>
            </a:extLst>
          </p:cNvPr>
          <p:cNvSpPr txBox="1"/>
          <p:nvPr/>
        </p:nvSpPr>
        <p:spPr>
          <a:xfrm>
            <a:off x="8098666" y="6325894"/>
            <a:ext cx="2314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3772A8"/>
                </a:solidFill>
                <a:latin typeface="Söhne"/>
              </a:rPr>
              <a:t>Explain how this code works.</a:t>
            </a:r>
            <a:endParaRPr lang="en-SG" sz="1400">
              <a:solidFill>
                <a:srgbClr val="3772A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7080C-2F4C-4770-015B-BE1085493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399" t="7150" r="70818" b="19209"/>
          <a:stretch/>
        </p:blipFill>
        <p:spPr>
          <a:xfrm>
            <a:off x="7640326" y="6228316"/>
            <a:ext cx="474466" cy="475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62B5F-F025-5845-E753-52B038C10D07}"/>
              </a:ext>
            </a:extLst>
          </p:cNvPr>
          <p:cNvSpPr txBox="1"/>
          <p:nvPr/>
        </p:nvSpPr>
        <p:spPr>
          <a:xfrm>
            <a:off x="8098666" y="5705096"/>
            <a:ext cx="2314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3772A8"/>
                </a:solidFill>
                <a:latin typeface="Söhne"/>
              </a:rPr>
              <a:t>Copy and paste the code into ChatGPT with this query:</a:t>
            </a:r>
            <a:endParaRPr lang="en-SG" sz="1400">
              <a:solidFill>
                <a:srgbClr val="3772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0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9D834B-E23A-E464-C5E2-2319D31B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00" y="1470646"/>
            <a:ext cx="4497765" cy="2967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EFA4E9-8041-D570-96BD-16D8CB5C3402}"/>
              </a:ext>
            </a:extLst>
          </p:cNvPr>
          <p:cNvSpPr txBox="1"/>
          <p:nvPr/>
        </p:nvSpPr>
        <p:spPr>
          <a:xfrm>
            <a:off x="6386394" y="5278069"/>
            <a:ext cx="41849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>
                <a:solidFill>
                  <a:srgbClr val="0070C0"/>
                </a:solidFill>
              </a:rPr>
              <a:t>http://clarkkromenaker.com/post/unity-monobehaviour-usage</a:t>
            </a:r>
          </a:p>
        </p:txBody>
      </p:sp>
      <p:sp>
        <p:nvSpPr>
          <p:cNvPr id="6" name="Text Box 22">
            <a:extLst>
              <a:ext uri="{FF2B5EF4-FFF2-40B4-BE49-F238E27FC236}">
                <a16:creationId xmlns:a16="http://schemas.microsoft.com/office/drawing/2014/main" id="{6E1459B7-DDE3-79AD-DF50-ECDCCB508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128589"/>
            <a:ext cx="32800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MonoBehaviour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59F71-0A99-EDCC-0950-9D40B17CE1EB}"/>
              </a:ext>
            </a:extLst>
          </p:cNvPr>
          <p:cNvSpPr txBox="1"/>
          <p:nvPr/>
        </p:nvSpPr>
        <p:spPr>
          <a:xfrm>
            <a:off x="6386395" y="1217136"/>
            <a:ext cx="36724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MonoBehaviour class is the base class from which every Unity script derives, by default. 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BB88E-4780-459C-6CD4-9761452AE57F}"/>
              </a:ext>
            </a:extLst>
          </p:cNvPr>
          <p:cNvSpPr txBox="1"/>
          <p:nvPr/>
        </p:nvSpPr>
        <p:spPr>
          <a:xfrm>
            <a:off x="6386395" y="2356208"/>
            <a:ext cx="40293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When you create a C# script from Unity’s project window, it automatically inherits from MonoBehaviour, and provides you with a template script. 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1B355-7511-F563-ACC0-A39A7BB91DC1}"/>
              </a:ext>
            </a:extLst>
          </p:cNvPr>
          <p:cNvSpPr txBox="1"/>
          <p:nvPr/>
        </p:nvSpPr>
        <p:spPr>
          <a:xfrm>
            <a:off x="6386394" y="3770971"/>
            <a:ext cx="4184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MonoBehaviour class provides the framework which allows you to attach your script to a GameObject in the editor.</a:t>
            </a:r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42571-EBAA-BD0F-9B10-FCBC5E248864}"/>
              </a:ext>
            </a:extLst>
          </p:cNvPr>
          <p:cNvSpPr txBox="1"/>
          <p:nvPr/>
        </p:nvSpPr>
        <p:spPr>
          <a:xfrm>
            <a:off x="6386394" y="4908736"/>
            <a:ext cx="3151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This URL has a good overview:</a:t>
            </a:r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DF899-0C3C-3DF5-98C1-4666EF544803}"/>
              </a:ext>
            </a:extLst>
          </p:cNvPr>
          <p:cNvSpPr txBox="1"/>
          <p:nvPr/>
        </p:nvSpPr>
        <p:spPr>
          <a:xfrm rot="21357376">
            <a:off x="3235379" y="4528458"/>
            <a:ext cx="145615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/>
              <a:t>Template script</a:t>
            </a:r>
          </a:p>
        </p:txBody>
      </p:sp>
    </p:spTree>
    <p:extLst>
      <p:ext uri="{BB962C8B-B14F-4D97-AF65-F5344CB8AC3E}">
        <p14:creationId xmlns:p14="http://schemas.microsoft.com/office/powerpoint/2010/main" val="373188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F7E049A8-2510-F2E7-1F85-7FA4A405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128589"/>
            <a:ext cx="510107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MonoBehaviour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FF027-D89E-A3D3-B2EB-AAE2A7A6C055}"/>
              </a:ext>
            </a:extLst>
          </p:cNvPr>
          <p:cNvSpPr txBox="1"/>
          <p:nvPr/>
        </p:nvSpPr>
        <p:spPr>
          <a:xfrm>
            <a:off x="2029521" y="1104297"/>
            <a:ext cx="317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MonoBehaviour hooks you into the game loop.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CBA171-833A-DF38-BF98-CFBFDBFB4822}"/>
              </a:ext>
            </a:extLst>
          </p:cNvPr>
          <p:cNvGrpSpPr/>
          <p:nvPr/>
        </p:nvGrpSpPr>
        <p:grpSpPr>
          <a:xfrm>
            <a:off x="1925909" y="1985155"/>
            <a:ext cx="3675479" cy="2969542"/>
            <a:chOff x="431643" y="1865971"/>
            <a:chExt cx="4251063" cy="343457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A390C1C5-7899-577A-A316-18E5A7112372}"/>
                </a:ext>
              </a:extLst>
            </p:cNvPr>
            <p:cNvSpPr/>
            <p:nvPr/>
          </p:nvSpPr>
          <p:spPr>
            <a:xfrm>
              <a:off x="431643" y="1865971"/>
              <a:ext cx="3434576" cy="3434576"/>
            </a:xfrm>
            <a:prstGeom prst="arc">
              <a:avLst>
                <a:gd name="adj1" fmla="val 16454210"/>
                <a:gd name="adj2" fmla="val 15977940"/>
              </a:avLst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sz="16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C510B4B-92E8-4960-B3CE-D3BFDC8553CE}"/>
                </a:ext>
              </a:extLst>
            </p:cNvPr>
            <p:cNvSpPr/>
            <p:nvPr/>
          </p:nvSpPr>
          <p:spPr>
            <a:xfrm>
              <a:off x="2995154" y="2373808"/>
              <a:ext cx="1687552" cy="49808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b="1">
                  <a:solidFill>
                    <a:schemeClr val="tx1"/>
                  </a:solidFill>
                </a:rPr>
                <a:t>Update()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4B4E2B1-D6BF-F9E3-9F02-00EA6CD19A91}"/>
                </a:ext>
              </a:extLst>
            </p:cNvPr>
            <p:cNvSpPr/>
            <p:nvPr/>
          </p:nvSpPr>
          <p:spPr>
            <a:xfrm>
              <a:off x="2984003" y="3015002"/>
              <a:ext cx="1687552" cy="49808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b="1">
                  <a:solidFill>
                    <a:schemeClr val="tx1"/>
                  </a:solidFill>
                </a:rPr>
                <a:t>FixedUpdate()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65F442B-1B8D-8D2D-3AD6-0222A7C83559}"/>
                </a:ext>
              </a:extLst>
            </p:cNvPr>
            <p:cNvSpPr/>
            <p:nvPr/>
          </p:nvSpPr>
          <p:spPr>
            <a:xfrm>
              <a:off x="2954267" y="3656197"/>
              <a:ext cx="1687552" cy="49808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b="1">
                  <a:solidFill>
                    <a:schemeClr val="tx1"/>
                  </a:solidFill>
                </a:rPr>
                <a:t>LateUpdate()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B1AD6FF-8E70-EBC6-24D8-BF3450DA304F}"/>
                </a:ext>
              </a:extLst>
            </p:cNvPr>
            <p:cNvSpPr/>
            <p:nvPr/>
          </p:nvSpPr>
          <p:spPr>
            <a:xfrm>
              <a:off x="2995154" y="4299230"/>
              <a:ext cx="1687552" cy="49808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b="1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B681BB8-FFF9-B0BA-3E06-87BBA31A9507}"/>
              </a:ext>
            </a:extLst>
          </p:cNvPr>
          <p:cNvSpPr txBox="1"/>
          <p:nvPr/>
        </p:nvSpPr>
        <p:spPr>
          <a:xfrm>
            <a:off x="2029521" y="5189226"/>
            <a:ext cx="344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These methods are inherited from MonoBehaviour.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55B325-42DA-3BBF-A6DD-D7E55401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4" y="1985156"/>
            <a:ext cx="4376737" cy="28876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7F6EAC-5048-A0AA-D1DC-282FB8C808D7}"/>
              </a:ext>
            </a:extLst>
          </p:cNvPr>
          <p:cNvSpPr/>
          <p:nvPr/>
        </p:nvSpPr>
        <p:spPr>
          <a:xfrm>
            <a:off x="6527180" y="3804158"/>
            <a:ext cx="2740386" cy="94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EAC431C-973F-4997-60BC-AA2470936845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5601386" y="2639556"/>
            <a:ext cx="925794" cy="163850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5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F7E049A8-2510-F2E7-1F85-7FA4A405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128589"/>
            <a:ext cx="33938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MonoBehaviour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998A6-F5A7-D84B-7D3B-6BFC7FCBA1E0}"/>
              </a:ext>
            </a:extLst>
          </p:cNvPr>
          <p:cNvSpPr txBox="1"/>
          <p:nvPr/>
        </p:nvSpPr>
        <p:spPr>
          <a:xfrm>
            <a:off x="1791629" y="5244385"/>
            <a:ext cx="3181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You don’t have to remember this in detail, but it’s good to know the key lifecyle stages.</a:t>
            </a:r>
          </a:p>
        </p:txBody>
      </p:sp>
      <p:sp>
        <p:nvSpPr>
          <p:cNvPr id="6" name="Text Box 22">
            <a:extLst>
              <a:ext uri="{FF2B5EF4-FFF2-40B4-BE49-F238E27FC236}">
                <a16:creationId xmlns:a16="http://schemas.microsoft.com/office/drawing/2014/main" id="{50744C50-B55A-6141-28A5-C30ADA551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992" y="569654"/>
            <a:ext cx="18004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lifecycle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6AFC5-31AF-411B-45B9-BB53AFD1DA26}"/>
              </a:ext>
            </a:extLst>
          </p:cNvPr>
          <p:cNvSpPr txBox="1"/>
          <p:nvPr/>
        </p:nvSpPr>
        <p:spPr>
          <a:xfrm>
            <a:off x="1540287" y="6413887"/>
            <a:ext cx="30145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>
                <a:solidFill>
                  <a:schemeClr val="bg1">
                    <a:lumMod val="65000"/>
                  </a:schemeClr>
                </a:solidFill>
              </a:rPr>
              <a:t>https://hackingwithunity.com/pou-xi-monobehaviour/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E16B7-28F4-87D0-D24F-9C6BCF8417D4}"/>
              </a:ext>
            </a:extLst>
          </p:cNvPr>
          <p:cNvSpPr txBox="1"/>
          <p:nvPr/>
        </p:nvSpPr>
        <p:spPr>
          <a:xfrm>
            <a:off x="1791628" y="1353263"/>
            <a:ext cx="318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You subclass MonoBehaviour to inherit its public properties and method.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BB4E5-980A-A1E6-8AD1-CF27954573A6}"/>
              </a:ext>
            </a:extLst>
          </p:cNvPr>
          <p:cNvSpPr txBox="1"/>
          <p:nvPr/>
        </p:nvSpPr>
        <p:spPr>
          <a:xfrm>
            <a:off x="1825294" y="2312246"/>
            <a:ext cx="318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Some important methods are: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1054D4-DC64-2CD6-C208-24BC948A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79" y="2753312"/>
            <a:ext cx="1110255" cy="1647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AD0030-EDF8-9698-6CAD-2EFBB4B520B8}"/>
              </a:ext>
            </a:extLst>
          </p:cNvPr>
          <p:cNvSpPr txBox="1"/>
          <p:nvPr/>
        </p:nvSpPr>
        <p:spPr>
          <a:xfrm>
            <a:off x="1540287" y="6606302"/>
            <a:ext cx="35728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SG"/>
              <a:t>https://docs.unity3d.com/ScriptReference/MonoBehaviour.html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E5928-4648-8280-DD2A-2FEFB70BCB7F}"/>
              </a:ext>
            </a:extLst>
          </p:cNvPr>
          <p:cNvGrpSpPr/>
          <p:nvPr/>
        </p:nvGrpSpPr>
        <p:grpSpPr>
          <a:xfrm>
            <a:off x="1791629" y="4540880"/>
            <a:ext cx="3689303" cy="646331"/>
            <a:chOff x="267628" y="4540879"/>
            <a:chExt cx="3689303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9BF07B-1381-1A2D-D103-0352BC06AEB9}"/>
                </a:ext>
              </a:extLst>
            </p:cNvPr>
            <p:cNvSpPr txBox="1"/>
            <p:nvPr/>
          </p:nvSpPr>
          <p:spPr>
            <a:xfrm>
              <a:off x="267628" y="4540879"/>
              <a:ext cx="3181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/>
                <a:t>MonoBehaviour methods are called in a particular sequence.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15B9CD4-4F72-DD79-A964-58FBB600A700}"/>
                </a:ext>
              </a:extLst>
            </p:cNvPr>
            <p:cNvCxnSpPr>
              <a:cxnSpLocks/>
            </p:cNvCxnSpPr>
            <p:nvPr/>
          </p:nvCxnSpPr>
          <p:spPr>
            <a:xfrm>
              <a:off x="3300761" y="4869366"/>
              <a:ext cx="65617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68F31-72F2-D9EB-4A03-97CC245A8C61}"/>
              </a:ext>
            </a:extLst>
          </p:cNvPr>
          <p:cNvGrpSpPr/>
          <p:nvPr/>
        </p:nvGrpSpPr>
        <p:grpSpPr>
          <a:xfrm>
            <a:off x="5480931" y="0"/>
            <a:ext cx="5051292" cy="6855274"/>
            <a:chOff x="3791414" y="0"/>
            <a:chExt cx="5051292" cy="68552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8D605E-BC44-8E57-4DA8-2C561776B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" r="898" b="610"/>
            <a:stretch/>
          </p:blipFill>
          <p:spPr>
            <a:xfrm>
              <a:off x="3791414" y="0"/>
              <a:ext cx="5051292" cy="685527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1A800F-75AA-BBC6-AB86-11EFF81D9995}"/>
                </a:ext>
              </a:extLst>
            </p:cNvPr>
            <p:cNvSpPr/>
            <p:nvPr/>
          </p:nvSpPr>
          <p:spPr>
            <a:xfrm>
              <a:off x="6014224" y="6660107"/>
              <a:ext cx="2828482" cy="192415"/>
            </a:xfrm>
            <a:prstGeom prst="rect">
              <a:avLst/>
            </a:prstGeom>
            <a:solidFill>
              <a:srgbClr val="FE7F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94572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F7E049A8-2510-F2E7-1F85-7FA4A405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128589"/>
            <a:ext cx="50097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MonoBehaviour lifecycle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D605E-BC44-8E57-4DA8-2C561776B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8" b="74959"/>
          <a:stretch/>
        </p:blipFill>
        <p:spPr>
          <a:xfrm>
            <a:off x="1524001" y="1317703"/>
            <a:ext cx="9147859" cy="3127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D46E8-073D-BD11-863A-C4B434D8EE83}"/>
              </a:ext>
            </a:extLst>
          </p:cNvPr>
          <p:cNvSpPr txBox="1"/>
          <p:nvPr/>
        </p:nvSpPr>
        <p:spPr>
          <a:xfrm>
            <a:off x="7033769" y="6413176"/>
            <a:ext cx="3567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3772A8"/>
                </a:solidFill>
                <a:latin typeface="Söhne"/>
              </a:rPr>
              <a:t>In Unity what is the MonoBehaviour lifecycle?</a:t>
            </a:r>
            <a:endParaRPr lang="en-SG" sz="1400">
              <a:solidFill>
                <a:srgbClr val="3772A8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FA7AF-4F14-D08C-C5AD-107DE9C31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399" t="7150" r="70818" b="19209"/>
          <a:stretch/>
        </p:blipFill>
        <p:spPr>
          <a:xfrm>
            <a:off x="6616391" y="6276074"/>
            <a:ext cx="474466" cy="4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7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F7E049A8-2510-F2E7-1F85-7FA4A405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128589"/>
            <a:ext cx="50097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MonoBehaviour lifecycle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D605E-BC44-8E57-4DA8-2C561776B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28" r="898" b="38157"/>
          <a:stretch/>
        </p:blipFill>
        <p:spPr>
          <a:xfrm>
            <a:off x="1524000" y="1131819"/>
            <a:ext cx="9144000" cy="459436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996263-FB27-EC2A-868A-41E9C2F59993}"/>
              </a:ext>
            </a:extLst>
          </p:cNvPr>
          <p:cNvGrpSpPr/>
          <p:nvPr/>
        </p:nvGrpSpPr>
        <p:grpSpPr>
          <a:xfrm>
            <a:off x="6307251" y="4592558"/>
            <a:ext cx="2929056" cy="1758270"/>
            <a:chOff x="4582529" y="4137955"/>
            <a:chExt cx="2929056" cy="17582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987D7A-6819-CA8F-6A09-6B703588AADB}"/>
                </a:ext>
              </a:extLst>
            </p:cNvPr>
            <p:cNvSpPr txBox="1"/>
            <p:nvPr/>
          </p:nvSpPr>
          <p:spPr>
            <a:xfrm rot="21299588">
              <a:off x="4582529" y="5249894"/>
              <a:ext cx="2929056" cy="64633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/>
                <a:t>We’ll look at coroutines later (if time permits)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F914833-1D9A-888C-3852-1F98AEAF0068}"/>
                </a:ext>
              </a:extLst>
            </p:cNvPr>
            <p:cNvCxnSpPr>
              <a:stCxn id="3" idx="0"/>
            </p:cNvCxnSpPr>
            <p:nvPr/>
          </p:nvCxnSpPr>
          <p:spPr>
            <a:xfrm flipV="1">
              <a:off x="6018853" y="4137955"/>
              <a:ext cx="2806" cy="11131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9C407B-9B68-DDC0-DBBE-ED67EE025EE3}"/>
              </a:ext>
            </a:extLst>
          </p:cNvPr>
          <p:cNvSpPr txBox="1"/>
          <p:nvPr/>
        </p:nvSpPr>
        <p:spPr>
          <a:xfrm>
            <a:off x="1661639" y="4592560"/>
            <a:ext cx="2122343" cy="769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</a:rPr>
              <a:t>LateUpdate is called after all Update functions have been called. This is useful to order script execution. </a:t>
            </a:r>
            <a:endParaRPr lang="en-SG" sz="11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6DB2D-7B46-9858-39DE-1A0C7A1FAA15}"/>
              </a:ext>
            </a:extLst>
          </p:cNvPr>
          <p:cNvSpPr txBox="1"/>
          <p:nvPr/>
        </p:nvSpPr>
        <p:spPr>
          <a:xfrm>
            <a:off x="1661638" y="5406848"/>
            <a:ext cx="2113062" cy="938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</a:rPr>
              <a:t>For example a follow camera should be implemented in LateUpdate because it tracks objects that might have moved inside Update.</a:t>
            </a:r>
            <a:endParaRPr lang="en-SG" sz="11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9D4B7-D31C-D165-A4E5-08EBA9A4F122}"/>
              </a:ext>
            </a:extLst>
          </p:cNvPr>
          <p:cNvSpPr txBox="1"/>
          <p:nvPr/>
        </p:nvSpPr>
        <p:spPr>
          <a:xfrm>
            <a:off x="1661637" y="2700973"/>
            <a:ext cx="2122344" cy="43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</a:rPr>
              <a:t>Update is called every frame, if the MonoBehaviour is enabled.</a:t>
            </a:r>
            <a:endParaRPr lang="en-SG" sz="11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12381-70F3-BE9F-203B-7E287DA3E167}"/>
              </a:ext>
            </a:extLst>
          </p:cNvPr>
          <p:cNvSpPr txBox="1"/>
          <p:nvPr/>
        </p:nvSpPr>
        <p:spPr>
          <a:xfrm>
            <a:off x="1661637" y="3172937"/>
            <a:ext cx="2122344" cy="6001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</a:rPr>
              <a:t>Update is the most commonly used function to implement any kind of game script.</a:t>
            </a:r>
            <a:endParaRPr lang="en-SG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43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2">
            <a:extLst>
              <a:ext uri="{FF2B5EF4-FFF2-40B4-BE49-F238E27FC236}">
                <a16:creationId xmlns:a16="http://schemas.microsoft.com/office/drawing/2014/main" id="{F7E049A8-2510-F2E7-1F85-7FA4A405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128589"/>
            <a:ext cx="50097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MonoBehaviour lifecycle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2301A-50C8-694F-9AF7-F9FCBBC2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1360721"/>
            <a:ext cx="9144000" cy="46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C834B27-B6A8-3E9A-EA95-C713A7ED2DD4}"/>
              </a:ext>
            </a:extLst>
          </p:cNvPr>
          <p:cNvGrpSpPr/>
          <p:nvPr/>
        </p:nvGrpSpPr>
        <p:grpSpPr>
          <a:xfrm>
            <a:off x="1799971" y="3160988"/>
            <a:ext cx="3785026" cy="2816567"/>
            <a:chOff x="314557" y="2670136"/>
            <a:chExt cx="4257443" cy="31681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9F4CFA-6206-BB67-C928-96E5164B1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62"/>
            <a:stretch/>
          </p:blipFill>
          <p:spPr>
            <a:xfrm>
              <a:off x="314557" y="2670136"/>
              <a:ext cx="4257443" cy="316810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05C11A-17C3-CE39-512D-31CD8EF81875}"/>
                </a:ext>
              </a:extLst>
            </p:cNvPr>
            <p:cNvSpPr/>
            <p:nvPr/>
          </p:nvSpPr>
          <p:spPr>
            <a:xfrm>
              <a:off x="336858" y="4313937"/>
              <a:ext cx="1410165" cy="795761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FB0D578-6963-97EC-D6A7-79BB84CA7DA4}"/>
                </a:ext>
              </a:extLst>
            </p:cNvPr>
            <p:cNvSpPr/>
            <p:nvPr/>
          </p:nvSpPr>
          <p:spPr>
            <a:xfrm>
              <a:off x="1747024" y="3712077"/>
              <a:ext cx="641426" cy="877229"/>
            </a:xfrm>
            <a:custGeom>
              <a:avLst/>
              <a:gdLst>
                <a:gd name="connsiteX0" fmla="*/ 0 w 641426"/>
                <a:gd name="connsiteY0" fmla="*/ 914400 h 914400"/>
                <a:gd name="connsiteX1" fmla="*/ 542693 w 641426"/>
                <a:gd name="connsiteY1" fmla="*/ 460917 h 914400"/>
                <a:gd name="connsiteX2" fmla="*/ 639337 w 641426"/>
                <a:gd name="connsiteY2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426" h="914400">
                  <a:moveTo>
                    <a:pt x="0" y="914400"/>
                  </a:moveTo>
                  <a:cubicBezTo>
                    <a:pt x="218068" y="763858"/>
                    <a:pt x="436137" y="613317"/>
                    <a:pt x="542693" y="460917"/>
                  </a:cubicBezTo>
                  <a:cubicBezTo>
                    <a:pt x="649249" y="308517"/>
                    <a:pt x="644293" y="154258"/>
                    <a:pt x="639337" y="0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" name="Text Box 22">
            <a:extLst>
              <a:ext uri="{FF2B5EF4-FFF2-40B4-BE49-F238E27FC236}">
                <a16:creationId xmlns:a16="http://schemas.microsoft.com/office/drawing/2014/main" id="{BA23083D-A5BF-CCC6-A47E-4547AD948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128589"/>
            <a:ext cx="574945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User classes vs. API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FF5318-F309-E6C8-8A8C-E7ECD5AE86BE}"/>
              </a:ext>
            </a:extLst>
          </p:cNvPr>
          <p:cNvSpPr txBox="1"/>
          <p:nvPr/>
        </p:nvSpPr>
        <p:spPr>
          <a:xfrm>
            <a:off x="5835217" y="1063803"/>
            <a:ext cx="425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Unity comes with many built-in classes that you can access as part of its API.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3903B-6F79-A7A0-C14F-9CD54BB722EE}"/>
              </a:ext>
            </a:extLst>
          </p:cNvPr>
          <p:cNvSpPr txBox="1"/>
          <p:nvPr/>
        </p:nvSpPr>
        <p:spPr>
          <a:xfrm>
            <a:off x="5835217" y="1836982"/>
            <a:ext cx="425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An example is </a:t>
            </a:r>
            <a:r>
              <a:rPr lang="en-SG">
                <a:latin typeface="Consolas" panose="020B0609020204030204" pitchFamily="49" charset="0"/>
              </a:rPr>
              <a:t>Rigidbody</a:t>
            </a:r>
            <a:r>
              <a:rPr lang="en-SG"/>
              <a:t>, which hooks an object into the physics engine.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361F95-02BC-4528-2B6B-7BC09D743052}"/>
              </a:ext>
            </a:extLst>
          </p:cNvPr>
          <p:cNvGrpSpPr/>
          <p:nvPr/>
        </p:nvGrpSpPr>
        <p:grpSpPr>
          <a:xfrm>
            <a:off x="1882154" y="1250837"/>
            <a:ext cx="3620662" cy="1115104"/>
            <a:chOff x="358154" y="1276151"/>
            <a:chExt cx="3620662" cy="11151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9FA4DB-F603-E186-2F94-EFAA8FF35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154" y="1387939"/>
              <a:ext cx="3620662" cy="10033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D0765F-5BFA-97A1-6CB6-31D85CDC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98625">
              <a:off x="2180693" y="1276151"/>
              <a:ext cx="1695450" cy="4667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3E78B52-BD2C-377D-762E-069F2B6EE4E4}"/>
              </a:ext>
            </a:extLst>
          </p:cNvPr>
          <p:cNvSpPr txBox="1"/>
          <p:nvPr/>
        </p:nvSpPr>
        <p:spPr>
          <a:xfrm>
            <a:off x="5835217" y="2917021"/>
            <a:ext cx="425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For any complex game, you will also write your own classes, as C# scripts.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4A268-2080-B0E3-663B-35BF73E38DF9}"/>
              </a:ext>
            </a:extLst>
          </p:cNvPr>
          <p:cNvSpPr txBox="1"/>
          <p:nvPr/>
        </p:nvSpPr>
        <p:spPr>
          <a:xfrm>
            <a:off x="5835218" y="3728281"/>
            <a:ext cx="420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If your class is designed to be a component on a GameObject, then it should subclass MonoBehaviour.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100A55-A5D7-6014-35CC-639B8082F83B}"/>
              </a:ext>
            </a:extLst>
          </p:cNvPr>
          <p:cNvSpPr txBox="1"/>
          <p:nvPr/>
        </p:nvSpPr>
        <p:spPr>
          <a:xfrm>
            <a:off x="5835218" y="4736061"/>
            <a:ext cx="420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You can also write stand-alone classes that do not subclass MonoBehaviour.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08C40F-CA93-8D31-CAB9-4F441B353296}"/>
              </a:ext>
            </a:extLst>
          </p:cNvPr>
          <p:cNvSpPr txBox="1"/>
          <p:nvPr/>
        </p:nvSpPr>
        <p:spPr>
          <a:xfrm>
            <a:off x="5835217" y="5542876"/>
            <a:ext cx="420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A good example would be a class that performs game-specific math operations. </a:t>
            </a:r>
          </a:p>
        </p:txBody>
      </p:sp>
    </p:spTree>
    <p:extLst>
      <p:ext uri="{BB962C8B-B14F-4D97-AF65-F5344CB8AC3E}">
        <p14:creationId xmlns:p14="http://schemas.microsoft.com/office/powerpoint/2010/main" val="29210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2">
            <a:extLst>
              <a:ext uri="{FF2B5EF4-FFF2-40B4-BE49-F238E27FC236}">
                <a16:creationId xmlns:a16="http://schemas.microsoft.com/office/drawing/2014/main" id="{286A6F25-EEC2-BD95-FCDE-7C51CBC5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128588"/>
            <a:ext cx="751290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Advantages of component-based software design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887A8B-F67E-42D3-F352-34F7DEDFC46C}"/>
              </a:ext>
            </a:extLst>
          </p:cNvPr>
          <p:cNvGrpSpPr/>
          <p:nvPr/>
        </p:nvGrpSpPr>
        <p:grpSpPr>
          <a:xfrm>
            <a:off x="2247740" y="1312977"/>
            <a:ext cx="7282814" cy="1109249"/>
            <a:chOff x="875397" y="1375496"/>
            <a:chExt cx="7282814" cy="11092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023492-0C0A-697C-2065-167B8E55343B}"/>
                </a:ext>
              </a:extLst>
            </p:cNvPr>
            <p:cNvGrpSpPr/>
            <p:nvPr/>
          </p:nvGrpSpPr>
          <p:grpSpPr>
            <a:xfrm>
              <a:off x="875397" y="1375496"/>
              <a:ext cx="5757781" cy="1109249"/>
              <a:chOff x="1411945" y="1375496"/>
              <a:chExt cx="5757781" cy="1109249"/>
            </a:xfrm>
          </p:grpSpPr>
          <p:sp>
            <p:nvSpPr>
              <p:cNvPr id="5" name="Text Box 22">
                <a:extLst>
                  <a:ext uri="{FF2B5EF4-FFF2-40B4-BE49-F238E27FC236}">
                    <a16:creationId xmlns:a16="http://schemas.microsoft.com/office/drawing/2014/main" id="{DC21F166-D130-8A1B-FCD2-9D8FBC92D5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1945" y="1375496"/>
                <a:ext cx="3439665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SG" sz="3200" b="0">
                    <a:solidFill>
                      <a:srgbClr val="374151"/>
                    </a:solidFill>
                    <a:latin typeface="+mn-lt"/>
                  </a:rPr>
                  <a:t>Modularity</a:t>
                </a:r>
                <a:endParaRPr lang="en-US" altLang="en-US" sz="320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064C33-B702-7BFD-9A25-D15C6C39CE97}"/>
                  </a:ext>
                </a:extLst>
              </p:cNvPr>
              <p:cNvSpPr txBox="1"/>
              <p:nvPr/>
            </p:nvSpPr>
            <p:spPr>
              <a:xfrm>
                <a:off x="1981829" y="1899970"/>
                <a:ext cx="518789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>
                    <a:solidFill>
                      <a:srgbClr val="374151"/>
                    </a:solidFill>
                  </a:rPr>
                  <a:t>Components are self-contained units of functionality that can be easily added, removed, or replaced in a game object. </a:t>
                </a:r>
                <a:endParaRPr lang="en-SG" sz="160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16EBFF3-2A20-6643-108B-C1FAC0A893D1}"/>
                </a:ext>
              </a:extLst>
            </p:cNvPr>
            <p:cNvGrpSpPr/>
            <p:nvPr/>
          </p:nvGrpSpPr>
          <p:grpSpPr>
            <a:xfrm>
              <a:off x="7240032" y="1661397"/>
              <a:ext cx="918179" cy="741736"/>
              <a:chOff x="7240032" y="1661397"/>
              <a:chExt cx="918179" cy="7417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899E43-9ADF-32B9-B3C5-7E42CB2DB4A6}"/>
                  </a:ext>
                </a:extLst>
              </p:cNvPr>
              <p:cNvSpPr/>
              <p:nvPr/>
            </p:nvSpPr>
            <p:spPr>
              <a:xfrm>
                <a:off x="7583878" y="2161308"/>
                <a:ext cx="241825" cy="24182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06B6E5D-F345-31BF-E190-CFD5C9D4F6D7}"/>
                  </a:ext>
                </a:extLst>
              </p:cNvPr>
              <p:cNvSpPr/>
              <p:nvPr/>
            </p:nvSpPr>
            <p:spPr>
              <a:xfrm>
                <a:off x="7357167" y="1776838"/>
                <a:ext cx="151141" cy="15114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7190B8A3-351E-8D3C-A78F-ED856BB19FAB}"/>
                  </a:ext>
                </a:extLst>
              </p:cNvPr>
              <p:cNvSpPr/>
              <p:nvPr/>
            </p:nvSpPr>
            <p:spPr>
              <a:xfrm>
                <a:off x="7594458" y="1773518"/>
                <a:ext cx="175324" cy="151141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7220B1C1-2A7D-D438-E027-7B30F9858D24}"/>
                  </a:ext>
                </a:extLst>
              </p:cNvPr>
              <p:cNvSpPr/>
              <p:nvPr/>
            </p:nvSpPr>
            <p:spPr>
              <a:xfrm>
                <a:off x="7863489" y="1713062"/>
                <a:ext cx="211597" cy="211597"/>
              </a:xfrm>
              <a:prstGeom prst="star5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E070778-6744-36B6-1045-B236045F83C8}"/>
                  </a:ext>
                </a:extLst>
              </p:cNvPr>
              <p:cNvSpPr/>
              <p:nvPr/>
            </p:nvSpPr>
            <p:spPr>
              <a:xfrm>
                <a:off x="7240032" y="1661397"/>
                <a:ext cx="918179" cy="3414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C9F4016-A3A9-E886-3E24-C4B8AF844C4D}"/>
                  </a:ext>
                </a:extLst>
              </p:cNvPr>
              <p:cNvCxnSpPr>
                <a:cxnSpLocks/>
                <a:stCxn id="28" idx="2"/>
                <a:endCxn id="21" idx="0"/>
              </p:cNvCxnSpPr>
              <p:nvPr/>
            </p:nvCxnSpPr>
            <p:spPr>
              <a:xfrm>
                <a:off x="7699122" y="2002816"/>
                <a:ext cx="5669" cy="15849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5CDBE1F-D1B6-2D3B-7E77-FB3EAE7BDD1F}"/>
              </a:ext>
            </a:extLst>
          </p:cNvPr>
          <p:cNvGrpSpPr/>
          <p:nvPr/>
        </p:nvGrpSpPr>
        <p:grpSpPr>
          <a:xfrm>
            <a:off x="2247740" y="2361925"/>
            <a:ext cx="7837854" cy="1109249"/>
            <a:chOff x="875397" y="2424444"/>
            <a:chExt cx="7837854" cy="11092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2C9D4F-FBA5-C63E-C34B-DFC3AB1771BD}"/>
                </a:ext>
              </a:extLst>
            </p:cNvPr>
            <p:cNvGrpSpPr/>
            <p:nvPr/>
          </p:nvGrpSpPr>
          <p:grpSpPr>
            <a:xfrm>
              <a:off x="875397" y="2424444"/>
              <a:ext cx="5757781" cy="1109249"/>
              <a:chOff x="1411945" y="2424444"/>
              <a:chExt cx="5757781" cy="1109249"/>
            </a:xfrm>
          </p:grpSpPr>
          <p:sp>
            <p:nvSpPr>
              <p:cNvPr id="6" name="Text Box 22">
                <a:extLst>
                  <a:ext uri="{FF2B5EF4-FFF2-40B4-BE49-F238E27FC236}">
                    <a16:creationId xmlns:a16="http://schemas.microsoft.com/office/drawing/2014/main" id="{1894670A-CDEE-751B-0C8C-40EAF81EB8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1945" y="2424444"/>
                <a:ext cx="3333867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SG" sz="3200" b="0">
                    <a:solidFill>
                      <a:srgbClr val="374151"/>
                    </a:solidFill>
                    <a:latin typeface="+mn-lt"/>
                  </a:rPr>
                  <a:t>Reusability</a:t>
                </a:r>
                <a:endParaRPr lang="en-US" altLang="en-US" sz="320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133ECC-956F-9890-8CB6-9478856CAA53}"/>
                  </a:ext>
                </a:extLst>
              </p:cNvPr>
              <p:cNvSpPr txBox="1"/>
              <p:nvPr/>
            </p:nvSpPr>
            <p:spPr>
              <a:xfrm>
                <a:off x="1981829" y="2948918"/>
                <a:ext cx="518789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>
                    <a:solidFill>
                      <a:srgbClr val="374151"/>
                    </a:solidFill>
                  </a:rPr>
                  <a:t>Components can be reused across different game objects, reducing the need for duplicated code</a:t>
                </a:r>
                <a:endParaRPr lang="en-SG" sz="160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450B483-8E09-ABDB-E69C-8F332B91DFB8}"/>
                </a:ext>
              </a:extLst>
            </p:cNvPr>
            <p:cNvGrpSpPr/>
            <p:nvPr/>
          </p:nvGrpSpPr>
          <p:grpSpPr>
            <a:xfrm>
              <a:off x="7269858" y="2685656"/>
              <a:ext cx="1443393" cy="743344"/>
              <a:chOff x="7269858" y="2685656"/>
              <a:chExt cx="1443393" cy="74334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9214823-11EF-7C68-2DED-CB0549E63647}"/>
                  </a:ext>
                </a:extLst>
              </p:cNvPr>
              <p:cNvSpPr/>
              <p:nvPr/>
            </p:nvSpPr>
            <p:spPr>
              <a:xfrm>
                <a:off x="7489012" y="3187175"/>
                <a:ext cx="241825" cy="24182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C7DCA09-7721-40C2-55A8-7B4A731A2BD6}"/>
                  </a:ext>
                </a:extLst>
              </p:cNvPr>
              <p:cNvSpPr/>
              <p:nvPr/>
            </p:nvSpPr>
            <p:spPr>
              <a:xfrm>
                <a:off x="7385101" y="2802705"/>
                <a:ext cx="151141" cy="15114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6" name="Star: 5 Points 35">
                <a:extLst>
                  <a:ext uri="{FF2B5EF4-FFF2-40B4-BE49-F238E27FC236}">
                    <a16:creationId xmlns:a16="http://schemas.microsoft.com/office/drawing/2014/main" id="{8BFD5448-5698-71AB-499D-F6399E88705F}"/>
                  </a:ext>
                </a:extLst>
              </p:cNvPr>
              <p:cNvSpPr/>
              <p:nvPr/>
            </p:nvSpPr>
            <p:spPr>
              <a:xfrm>
                <a:off x="7592920" y="2738929"/>
                <a:ext cx="211597" cy="211597"/>
              </a:xfrm>
              <a:prstGeom prst="star5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1761E8A-1FD0-FB35-5A4D-233E53310F02}"/>
                  </a:ext>
                </a:extLst>
              </p:cNvPr>
              <p:cNvSpPr/>
              <p:nvPr/>
            </p:nvSpPr>
            <p:spPr>
              <a:xfrm>
                <a:off x="7269858" y="2687264"/>
                <a:ext cx="668797" cy="3414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AE039EA-9DA7-E5CF-3A76-2FEF983D6B13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>
                <a:off x="7604257" y="3028683"/>
                <a:ext cx="5668" cy="15849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7D7DE8-0DA2-DF90-1648-2A4004B6267B}"/>
                  </a:ext>
                </a:extLst>
              </p:cNvPr>
              <p:cNvSpPr/>
              <p:nvPr/>
            </p:nvSpPr>
            <p:spPr>
              <a:xfrm>
                <a:off x="8263608" y="3185567"/>
                <a:ext cx="241825" cy="24182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AA72F15A-0B50-878F-70FB-016809052211}"/>
                  </a:ext>
                </a:extLst>
              </p:cNvPr>
              <p:cNvSpPr/>
              <p:nvPr/>
            </p:nvSpPr>
            <p:spPr>
              <a:xfrm>
                <a:off x="8295726" y="2737321"/>
                <a:ext cx="211597" cy="211597"/>
              </a:xfrm>
              <a:prstGeom prst="star5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2EB99B9-9A28-D626-A989-F41A4F1EA86A}"/>
                  </a:ext>
                </a:extLst>
              </p:cNvPr>
              <p:cNvSpPr/>
              <p:nvPr/>
            </p:nvSpPr>
            <p:spPr>
              <a:xfrm>
                <a:off x="8044454" y="2685656"/>
                <a:ext cx="668797" cy="3414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C81C3FB-346D-E5F9-9B32-F112BFC532FC}"/>
                  </a:ext>
                </a:extLst>
              </p:cNvPr>
              <p:cNvCxnSpPr>
                <a:cxnSpLocks/>
                <a:stCxn id="44" idx="2"/>
                <a:endCxn id="41" idx="0"/>
              </p:cNvCxnSpPr>
              <p:nvPr/>
            </p:nvCxnSpPr>
            <p:spPr>
              <a:xfrm>
                <a:off x="8378853" y="3027075"/>
                <a:ext cx="5668" cy="15849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EDFA79B-5981-ABB1-0F30-9BAF8EB28189}"/>
              </a:ext>
            </a:extLst>
          </p:cNvPr>
          <p:cNvGrpSpPr/>
          <p:nvPr/>
        </p:nvGrpSpPr>
        <p:grpSpPr>
          <a:xfrm>
            <a:off x="2247741" y="3410873"/>
            <a:ext cx="7299413" cy="1109249"/>
            <a:chOff x="875397" y="3473392"/>
            <a:chExt cx="7299413" cy="11092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19F7C2B-00E7-F7AB-BE47-1205B1BD731B}"/>
                </a:ext>
              </a:extLst>
            </p:cNvPr>
            <p:cNvGrpSpPr/>
            <p:nvPr/>
          </p:nvGrpSpPr>
          <p:grpSpPr>
            <a:xfrm>
              <a:off x="875397" y="3473392"/>
              <a:ext cx="5757781" cy="1109249"/>
              <a:chOff x="1411945" y="3473392"/>
              <a:chExt cx="5757781" cy="1109249"/>
            </a:xfrm>
          </p:grpSpPr>
          <p:sp>
            <p:nvSpPr>
              <p:cNvPr id="7" name="Text Box 22">
                <a:extLst>
                  <a:ext uri="{FF2B5EF4-FFF2-40B4-BE49-F238E27FC236}">
                    <a16:creationId xmlns:a16="http://schemas.microsoft.com/office/drawing/2014/main" id="{85EC46F5-D34D-2925-D45A-0B7341B34C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1945" y="3473392"/>
                <a:ext cx="4006442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SG" sz="3200" b="0">
                    <a:solidFill>
                      <a:srgbClr val="374151"/>
                    </a:solidFill>
                    <a:latin typeface="+mn-lt"/>
                  </a:rPr>
                  <a:t>Separation of concerns</a:t>
                </a:r>
                <a:endParaRPr lang="en-US" altLang="en-US" sz="320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6DC8F9-2577-0770-266D-ED3F656A74F3}"/>
                  </a:ext>
                </a:extLst>
              </p:cNvPr>
              <p:cNvSpPr txBox="1"/>
              <p:nvPr/>
            </p:nvSpPr>
            <p:spPr>
              <a:xfrm>
                <a:off x="1981829" y="3997866"/>
                <a:ext cx="518789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>
                    <a:solidFill>
                      <a:srgbClr val="374151"/>
                    </a:solidFill>
                  </a:rPr>
                  <a:t>It is easier to manage dependencies between different parts of the system</a:t>
                </a:r>
                <a:endParaRPr lang="en-SG" sz="160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AA0CFC5-4573-F77F-A71C-388314CD25D0}"/>
                </a:ext>
              </a:extLst>
            </p:cNvPr>
            <p:cNvGrpSpPr/>
            <p:nvPr/>
          </p:nvGrpSpPr>
          <p:grpSpPr>
            <a:xfrm>
              <a:off x="7256631" y="3789216"/>
              <a:ext cx="918179" cy="747425"/>
              <a:chOff x="7256631" y="3789216"/>
              <a:chExt cx="918179" cy="74742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1233ABE-8E91-AAA3-603F-846267A9274F}"/>
                  </a:ext>
                </a:extLst>
              </p:cNvPr>
              <p:cNvSpPr/>
              <p:nvPr/>
            </p:nvSpPr>
            <p:spPr>
              <a:xfrm>
                <a:off x="7600477" y="4294816"/>
                <a:ext cx="241825" cy="24182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1CC7A13-E575-F207-C4BB-FA292E287872}"/>
                  </a:ext>
                </a:extLst>
              </p:cNvPr>
              <p:cNvSpPr/>
              <p:nvPr/>
            </p:nvSpPr>
            <p:spPr>
              <a:xfrm>
                <a:off x="7320866" y="3861640"/>
                <a:ext cx="198374" cy="19984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A49CFCAE-E46D-170F-04F9-F96445D9C9C0}"/>
                  </a:ext>
                </a:extLst>
              </p:cNvPr>
              <p:cNvSpPr/>
              <p:nvPr/>
            </p:nvSpPr>
            <p:spPr>
              <a:xfrm>
                <a:off x="7635618" y="3884356"/>
                <a:ext cx="175324" cy="151141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9" name="Star: 5 Points 48">
                <a:extLst>
                  <a:ext uri="{FF2B5EF4-FFF2-40B4-BE49-F238E27FC236}">
                    <a16:creationId xmlns:a16="http://schemas.microsoft.com/office/drawing/2014/main" id="{0B6BC771-6CC7-A52E-1E91-0C9B46B6AA96}"/>
                  </a:ext>
                </a:extLst>
              </p:cNvPr>
              <p:cNvSpPr/>
              <p:nvPr/>
            </p:nvSpPr>
            <p:spPr>
              <a:xfrm>
                <a:off x="7917873" y="3846570"/>
                <a:ext cx="211597" cy="211597"/>
              </a:xfrm>
              <a:prstGeom prst="star5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094E1AC-42A4-FAD8-B452-0EF86DE9B5F2}"/>
                  </a:ext>
                </a:extLst>
              </p:cNvPr>
              <p:cNvSpPr/>
              <p:nvPr/>
            </p:nvSpPr>
            <p:spPr>
              <a:xfrm>
                <a:off x="7256631" y="3794905"/>
                <a:ext cx="918179" cy="3414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2239032-36B2-2DA1-177C-9F017FC450F1}"/>
                  </a:ext>
                </a:extLst>
              </p:cNvPr>
              <p:cNvCxnSpPr>
                <a:cxnSpLocks/>
                <a:stCxn id="50" idx="2"/>
                <a:endCxn id="46" idx="0"/>
              </p:cNvCxnSpPr>
              <p:nvPr/>
            </p:nvCxnSpPr>
            <p:spPr>
              <a:xfrm>
                <a:off x="7715721" y="4136324"/>
                <a:ext cx="5669" cy="15849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AB77DE4-F678-80B1-D3F9-990B2FA75979}"/>
                  </a:ext>
                </a:extLst>
              </p:cNvPr>
              <p:cNvCxnSpPr/>
              <p:nvPr/>
            </p:nvCxnSpPr>
            <p:spPr>
              <a:xfrm>
                <a:off x="7566470" y="3794905"/>
                <a:ext cx="0" cy="34141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226DC8-F991-6374-4F2E-CDA832630C02}"/>
                  </a:ext>
                </a:extLst>
              </p:cNvPr>
              <p:cNvCxnSpPr/>
              <p:nvPr/>
            </p:nvCxnSpPr>
            <p:spPr>
              <a:xfrm>
                <a:off x="7880088" y="3789216"/>
                <a:ext cx="0" cy="34141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C425500-8652-BCDD-50A7-FA126A26715F}"/>
              </a:ext>
            </a:extLst>
          </p:cNvPr>
          <p:cNvGrpSpPr/>
          <p:nvPr/>
        </p:nvGrpSpPr>
        <p:grpSpPr>
          <a:xfrm>
            <a:off x="2247740" y="4459821"/>
            <a:ext cx="7620502" cy="1109249"/>
            <a:chOff x="875397" y="4522340"/>
            <a:chExt cx="7620502" cy="11092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DF2F70-2EA7-84FF-8A59-05C0C0B560CA}"/>
                </a:ext>
              </a:extLst>
            </p:cNvPr>
            <p:cNvGrpSpPr/>
            <p:nvPr/>
          </p:nvGrpSpPr>
          <p:grpSpPr>
            <a:xfrm>
              <a:off x="875397" y="4522340"/>
              <a:ext cx="6097848" cy="1109249"/>
              <a:chOff x="1411945" y="4522340"/>
              <a:chExt cx="6097848" cy="1109249"/>
            </a:xfrm>
          </p:grpSpPr>
          <p:sp>
            <p:nvSpPr>
              <p:cNvPr id="8" name="Text Box 22">
                <a:extLst>
                  <a:ext uri="{FF2B5EF4-FFF2-40B4-BE49-F238E27FC236}">
                    <a16:creationId xmlns:a16="http://schemas.microsoft.com/office/drawing/2014/main" id="{4305C86D-ECE1-DBA4-E4C9-C07673D880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1945" y="4522340"/>
                <a:ext cx="4006442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SG" sz="3200" b="0">
                    <a:solidFill>
                      <a:srgbClr val="374151"/>
                    </a:solidFill>
                    <a:latin typeface="+mn-lt"/>
                  </a:rPr>
                  <a:t>Ease of debugging</a:t>
                </a:r>
                <a:endParaRPr lang="en-US" altLang="en-US" sz="320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88379F-DBA3-8B8C-7F2E-8D118060E86D}"/>
                  </a:ext>
                </a:extLst>
              </p:cNvPr>
              <p:cNvSpPr txBox="1"/>
              <p:nvPr/>
            </p:nvSpPr>
            <p:spPr>
              <a:xfrm>
                <a:off x="1981829" y="5046814"/>
                <a:ext cx="55279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>
                    <a:solidFill>
                      <a:srgbClr val="374151"/>
                    </a:solidFill>
                  </a:rPr>
                  <a:t>It is easier to isolate and fix any errors because each  component is self-contained and has a well-defined scope of responsibility.</a:t>
                </a:r>
                <a:endParaRPr lang="en-SG" sz="160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6D96F35-7B6F-7AAD-DA71-B7EFC1F3194B}"/>
                </a:ext>
              </a:extLst>
            </p:cNvPr>
            <p:cNvGrpSpPr/>
            <p:nvPr/>
          </p:nvGrpSpPr>
          <p:grpSpPr>
            <a:xfrm>
              <a:off x="7243407" y="4652701"/>
              <a:ext cx="1252492" cy="943771"/>
              <a:chOff x="7243407" y="4652701"/>
              <a:chExt cx="1252492" cy="94377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E0DCDC-BE7C-A0F0-6EF2-0C01EFBA3434}"/>
                  </a:ext>
                </a:extLst>
              </p:cNvPr>
              <p:cNvSpPr/>
              <p:nvPr/>
            </p:nvSpPr>
            <p:spPr>
              <a:xfrm>
                <a:off x="7587253" y="5354647"/>
                <a:ext cx="241825" cy="24182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21C0F1C-FE14-3828-125B-2175C97FBC70}"/>
                  </a:ext>
                </a:extLst>
              </p:cNvPr>
              <p:cNvSpPr/>
              <p:nvPr/>
            </p:nvSpPr>
            <p:spPr>
              <a:xfrm>
                <a:off x="7360542" y="4970177"/>
                <a:ext cx="151141" cy="15114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5DAED4B1-E170-E309-9644-3F4D0F2C4229}"/>
                  </a:ext>
                </a:extLst>
              </p:cNvPr>
              <p:cNvSpPr/>
              <p:nvPr/>
            </p:nvSpPr>
            <p:spPr>
              <a:xfrm>
                <a:off x="7597833" y="4966857"/>
                <a:ext cx="175324" cy="151141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8" name="Star: 5 Points 57">
                <a:extLst>
                  <a:ext uri="{FF2B5EF4-FFF2-40B4-BE49-F238E27FC236}">
                    <a16:creationId xmlns:a16="http://schemas.microsoft.com/office/drawing/2014/main" id="{994EDB5B-380D-5955-4505-54D173503523}"/>
                  </a:ext>
                </a:extLst>
              </p:cNvPr>
              <p:cNvSpPr/>
              <p:nvPr/>
            </p:nvSpPr>
            <p:spPr>
              <a:xfrm>
                <a:off x="7866864" y="4906401"/>
                <a:ext cx="211597" cy="211597"/>
              </a:xfrm>
              <a:prstGeom prst="star5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9812A35-C211-E537-F1E8-B098BA7D7F9F}"/>
                  </a:ext>
                </a:extLst>
              </p:cNvPr>
              <p:cNvSpPr/>
              <p:nvPr/>
            </p:nvSpPr>
            <p:spPr>
              <a:xfrm>
                <a:off x="7243407" y="4854736"/>
                <a:ext cx="918179" cy="3414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DD22CB-13C7-607E-BBD5-D9985D14DED5}"/>
                  </a:ext>
                </a:extLst>
              </p:cNvPr>
              <p:cNvCxnSpPr>
                <a:cxnSpLocks/>
                <a:stCxn id="59" idx="2"/>
                <a:endCxn id="55" idx="0"/>
              </p:cNvCxnSpPr>
              <p:nvPr/>
            </p:nvCxnSpPr>
            <p:spPr>
              <a:xfrm>
                <a:off x="7702497" y="5196155"/>
                <a:ext cx="5669" cy="15849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D4059A4-2248-36D8-4A59-B390AF122E85}"/>
                  </a:ext>
                </a:extLst>
              </p:cNvPr>
              <p:cNvSpPr/>
              <p:nvPr/>
            </p:nvSpPr>
            <p:spPr>
              <a:xfrm>
                <a:off x="7753627" y="4796535"/>
                <a:ext cx="443219" cy="443219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63" name="Graphic 62" descr="Beetle with solid fill">
                <a:extLst>
                  <a:ext uri="{FF2B5EF4-FFF2-40B4-BE49-F238E27FC236}">
                    <a16:creationId xmlns:a16="http://schemas.microsoft.com/office/drawing/2014/main" id="{D8D70CA2-F81C-AF86-A873-4250906E8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174355">
                <a:off x="8154489" y="4652701"/>
                <a:ext cx="341410" cy="341410"/>
              </a:xfrm>
              <a:prstGeom prst="rect">
                <a:avLst/>
              </a:prstGeom>
            </p:spPr>
          </p:pic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E0DED14-7774-2CC2-44D8-6E9B342DF138}"/>
              </a:ext>
            </a:extLst>
          </p:cNvPr>
          <p:cNvGrpSpPr/>
          <p:nvPr/>
        </p:nvGrpSpPr>
        <p:grpSpPr>
          <a:xfrm>
            <a:off x="2247740" y="5508768"/>
            <a:ext cx="8025496" cy="1036130"/>
            <a:chOff x="875397" y="5571288"/>
            <a:chExt cx="8025496" cy="10361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3F3C07-78C0-2366-48A9-31DB0A75DF79}"/>
                </a:ext>
              </a:extLst>
            </p:cNvPr>
            <p:cNvGrpSpPr/>
            <p:nvPr/>
          </p:nvGrpSpPr>
          <p:grpSpPr>
            <a:xfrm>
              <a:off x="875397" y="5571288"/>
              <a:ext cx="6320110" cy="863028"/>
              <a:chOff x="1411945" y="5571288"/>
              <a:chExt cx="6320110" cy="863028"/>
            </a:xfrm>
          </p:grpSpPr>
          <p:sp>
            <p:nvSpPr>
              <p:cNvPr id="9" name="Text Box 22">
                <a:extLst>
                  <a:ext uri="{FF2B5EF4-FFF2-40B4-BE49-F238E27FC236}">
                    <a16:creationId xmlns:a16="http://schemas.microsoft.com/office/drawing/2014/main" id="{F690FA5D-DB98-4305-AD3D-C33C933943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1945" y="5571288"/>
                <a:ext cx="4006442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SG" sz="3200" b="0">
                    <a:solidFill>
                      <a:srgbClr val="374151"/>
                    </a:solidFill>
                    <a:latin typeface="+mn-lt"/>
                  </a:rPr>
                  <a:t>Code organization</a:t>
                </a:r>
                <a:endParaRPr lang="en-US" altLang="en-US" sz="3200">
                  <a:solidFill>
                    <a:srgbClr val="000000"/>
                  </a:solidFill>
                  <a:latin typeface="+mn-lt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B57E3-F252-0ACD-7125-D2ADF2CEA068}"/>
                  </a:ext>
                </a:extLst>
              </p:cNvPr>
              <p:cNvSpPr txBox="1"/>
              <p:nvPr/>
            </p:nvSpPr>
            <p:spPr>
              <a:xfrm>
                <a:off x="1981829" y="6095762"/>
                <a:ext cx="575022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>
                    <a:solidFill>
                      <a:srgbClr val="374151"/>
                    </a:solidFill>
                  </a:rPr>
                  <a:t>Components provide a logical and organized way to structure code.</a:t>
                </a:r>
                <a:endParaRPr lang="en-SG" sz="160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4AC78F9-B344-F079-96C2-22B7CB5255BE}"/>
                </a:ext>
              </a:extLst>
            </p:cNvPr>
            <p:cNvGrpSpPr/>
            <p:nvPr/>
          </p:nvGrpSpPr>
          <p:grpSpPr>
            <a:xfrm>
              <a:off x="7250962" y="5759527"/>
              <a:ext cx="1649931" cy="847891"/>
              <a:chOff x="7250962" y="5759527"/>
              <a:chExt cx="1649931" cy="847891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4F462C0-6157-A82C-6BFD-FB7639481B39}"/>
                  </a:ext>
                </a:extLst>
              </p:cNvPr>
              <p:cNvSpPr/>
              <p:nvPr/>
            </p:nvSpPr>
            <p:spPr>
              <a:xfrm>
                <a:off x="7594808" y="6365593"/>
                <a:ext cx="241825" cy="241825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2C118B4-B9C7-5406-0106-3223319A5160}"/>
                  </a:ext>
                </a:extLst>
              </p:cNvPr>
              <p:cNvSpPr/>
              <p:nvPr/>
            </p:nvSpPr>
            <p:spPr>
              <a:xfrm>
                <a:off x="7368097" y="5981123"/>
                <a:ext cx="151141" cy="15114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5736B700-08EB-1218-DBC0-A22F91C84C73}"/>
                  </a:ext>
                </a:extLst>
              </p:cNvPr>
              <p:cNvSpPr/>
              <p:nvPr/>
            </p:nvSpPr>
            <p:spPr>
              <a:xfrm>
                <a:off x="7605388" y="5977803"/>
                <a:ext cx="175324" cy="151141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7" name="Star: 5 Points 66">
                <a:extLst>
                  <a:ext uri="{FF2B5EF4-FFF2-40B4-BE49-F238E27FC236}">
                    <a16:creationId xmlns:a16="http://schemas.microsoft.com/office/drawing/2014/main" id="{EC8AD95B-FF53-3531-3995-9D4B52F70739}"/>
                  </a:ext>
                </a:extLst>
              </p:cNvPr>
              <p:cNvSpPr/>
              <p:nvPr/>
            </p:nvSpPr>
            <p:spPr>
              <a:xfrm>
                <a:off x="7874419" y="5917347"/>
                <a:ext cx="211597" cy="211597"/>
              </a:xfrm>
              <a:prstGeom prst="star5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F5D6C0D-2A43-4F03-BBEA-68C83338903C}"/>
                  </a:ext>
                </a:extLst>
              </p:cNvPr>
              <p:cNvSpPr/>
              <p:nvPr/>
            </p:nvSpPr>
            <p:spPr>
              <a:xfrm>
                <a:off x="7250962" y="5865682"/>
                <a:ext cx="918179" cy="3414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97BF3DB-8F29-3B9C-1F89-A409AB440E17}"/>
                  </a:ext>
                </a:extLst>
              </p:cNvPr>
              <p:cNvCxnSpPr>
                <a:cxnSpLocks/>
                <a:stCxn id="68" idx="2"/>
                <a:endCxn id="64" idx="0"/>
              </p:cNvCxnSpPr>
              <p:nvPr/>
            </p:nvCxnSpPr>
            <p:spPr>
              <a:xfrm>
                <a:off x="7710052" y="6207101"/>
                <a:ext cx="5669" cy="15849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75A075F2-C001-AD46-34C1-59DC234F4EF4}"/>
                  </a:ext>
                </a:extLst>
              </p:cNvPr>
              <p:cNvGrpSpPr/>
              <p:nvPr/>
            </p:nvGrpSpPr>
            <p:grpSpPr>
              <a:xfrm>
                <a:off x="8161586" y="5759527"/>
                <a:ext cx="739307" cy="526481"/>
                <a:chOff x="4875425" y="1375496"/>
                <a:chExt cx="739307" cy="526481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73B1200-B5D8-0B41-3896-18613A9A2495}"/>
                    </a:ext>
                  </a:extLst>
                </p:cNvPr>
                <p:cNvSpPr txBox="1"/>
                <p:nvPr/>
              </p:nvSpPr>
              <p:spPr>
                <a:xfrm>
                  <a:off x="4881839" y="1375496"/>
                  <a:ext cx="732893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1050" b="1"/>
                    <a:t>ScriptA.cs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2DC4E08-F691-2E81-5FA1-469C374BFA94}"/>
                    </a:ext>
                  </a:extLst>
                </p:cNvPr>
                <p:cNvSpPr txBox="1"/>
                <p:nvPr/>
              </p:nvSpPr>
              <p:spPr>
                <a:xfrm>
                  <a:off x="4881838" y="1511908"/>
                  <a:ext cx="72648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1050" b="1"/>
                    <a:t>ScriptB.cs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C2D68CD-12D3-94F2-1344-414D9E8D2564}"/>
                    </a:ext>
                  </a:extLst>
                </p:cNvPr>
                <p:cNvSpPr txBox="1"/>
                <p:nvPr/>
              </p:nvSpPr>
              <p:spPr>
                <a:xfrm>
                  <a:off x="4875425" y="1648061"/>
                  <a:ext cx="72648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SG" sz="1050" b="1"/>
                    <a:t>ScriptC.cs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1953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5E2C64-0311-7CED-136A-8751C8B42A79}"/>
              </a:ext>
            </a:extLst>
          </p:cNvPr>
          <p:cNvGrpSpPr/>
          <p:nvPr/>
        </p:nvGrpSpPr>
        <p:grpSpPr>
          <a:xfrm>
            <a:off x="3716182" y="1840558"/>
            <a:ext cx="4759636" cy="2466071"/>
            <a:chOff x="3568698" y="1840558"/>
            <a:chExt cx="4759636" cy="2466071"/>
          </a:xfrm>
        </p:grpSpPr>
        <p:sp>
          <p:nvSpPr>
            <p:cNvPr id="5" name="Text Box 20">
              <a:extLst>
                <a:ext uri="{FF2B5EF4-FFF2-40B4-BE49-F238E27FC236}">
                  <a16:creationId xmlns:a16="http://schemas.microsoft.com/office/drawing/2014/main" id="{6DADBC69-E04C-89F5-ACC6-20677AAF0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698" y="3721854"/>
              <a:ext cx="475963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3200">
                  <a:solidFill>
                    <a:srgbClr val="000000"/>
                  </a:solidFill>
                </a:rPr>
                <a:t>What the </a:t>
              </a:r>
              <a:r>
                <a:rPr lang="en-US" altLang="en-US" sz="3200">
                  <a:solidFill>
                    <a:srgbClr val="00B0F0"/>
                  </a:solidFill>
                </a:rPr>
                <a:t>designer</a:t>
              </a:r>
              <a:r>
                <a:rPr lang="en-US" altLang="en-US" sz="3200">
                  <a:solidFill>
                    <a:srgbClr val="000000"/>
                  </a:solidFill>
                </a:rPr>
                <a:t> sees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5E003D-7F44-EE7C-CF71-A39A866D4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554" y="1840558"/>
              <a:ext cx="1685925" cy="1685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633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AE8B3B5-02C4-15A7-5E07-E6503F28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8586">
            <a:off x="4069148" y="1991338"/>
            <a:ext cx="3885114" cy="107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0">
            <a:extLst>
              <a:ext uri="{FF2B5EF4-FFF2-40B4-BE49-F238E27FC236}">
                <a16:creationId xmlns:a16="http://schemas.microsoft.com/office/drawing/2014/main" id="{3F5E7C07-6308-3217-6D1B-34D79A597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128588"/>
            <a:ext cx="347236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</a:rPr>
              <a:t>Time for another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34D6C-4CDE-836B-644D-06BF39781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9230">
            <a:off x="2939684" y="3336191"/>
            <a:ext cx="6427909" cy="1923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E809E-5B8C-5BEE-387A-9AA86C43F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35" y="136403"/>
            <a:ext cx="518327" cy="563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6C8B7-9040-AB8D-735D-9E97668123D2}"/>
              </a:ext>
            </a:extLst>
          </p:cNvPr>
          <p:cNvSpPr txBox="1"/>
          <p:nvPr/>
        </p:nvSpPr>
        <p:spPr>
          <a:xfrm>
            <a:off x="8417170" y="238939"/>
            <a:ext cx="2125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/>
              <a:t>GADV 03 – Scripting</a:t>
            </a:r>
          </a:p>
        </p:txBody>
      </p:sp>
    </p:spTree>
    <p:extLst>
      <p:ext uri="{BB962C8B-B14F-4D97-AF65-F5344CB8AC3E}">
        <p14:creationId xmlns:p14="http://schemas.microsoft.com/office/powerpoint/2010/main" val="3059774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276A65-C982-F93C-EC02-C4AE55D4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509" y="1794878"/>
            <a:ext cx="3943350" cy="69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5C086-8089-EE4F-F02C-F2B044EEA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20" b="14254"/>
          <a:stretch/>
        </p:blipFill>
        <p:spPr>
          <a:xfrm>
            <a:off x="9374215" y="126896"/>
            <a:ext cx="1071563" cy="777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4663-AAFA-90C2-5494-DFDA7788F3AE}"/>
              </a:ext>
            </a:extLst>
          </p:cNvPr>
          <p:cNvSpPr txBox="1"/>
          <p:nvPr/>
        </p:nvSpPr>
        <p:spPr>
          <a:xfrm>
            <a:off x="9374215" y="549962"/>
            <a:ext cx="861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/>
              <a:t>30 mins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58D42-5E09-8181-F61C-5CEFBC7BA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99" y="2778536"/>
            <a:ext cx="2466975" cy="20859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BED7E5-C6B8-5218-9131-D4323438E752}"/>
              </a:ext>
            </a:extLst>
          </p:cNvPr>
          <p:cNvSpPr/>
          <p:nvPr/>
        </p:nvSpPr>
        <p:spPr>
          <a:xfrm>
            <a:off x="3679902" y="549963"/>
            <a:ext cx="4557132" cy="5493999"/>
          </a:xfrm>
          <a:prstGeom prst="rect">
            <a:avLst/>
          </a:prstGeom>
          <a:noFill/>
          <a:ln w="38100">
            <a:solidFill>
              <a:srgbClr val="0067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BB10F-E073-13D1-19A2-472788BFC687}"/>
              </a:ext>
            </a:extLst>
          </p:cNvPr>
          <p:cNvSpPr txBox="1"/>
          <p:nvPr/>
        </p:nvSpPr>
        <p:spPr>
          <a:xfrm>
            <a:off x="4261659" y="583207"/>
            <a:ext cx="3196901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Now do the worksheet!</a:t>
            </a:r>
            <a:endParaRPr lang="en-SG" sz="2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0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F51B58-597A-DC3E-BFDA-80479AF5B463}"/>
              </a:ext>
            </a:extLst>
          </p:cNvPr>
          <p:cNvSpPr txBox="1"/>
          <p:nvPr/>
        </p:nvSpPr>
        <p:spPr>
          <a:xfrm>
            <a:off x="4532111" y="2105367"/>
            <a:ext cx="31277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500" b="1"/>
              <a:t>Q&amp;A</a:t>
            </a:r>
          </a:p>
        </p:txBody>
      </p:sp>
      <p:pic>
        <p:nvPicPr>
          <p:cNvPr id="1026" name="Picture 2" descr="Super Mario Bros) A Confused Mario by Sharfav3in on DeviantArt">
            <a:extLst>
              <a:ext uri="{FF2B5EF4-FFF2-40B4-BE49-F238E27FC236}">
                <a16:creationId xmlns:a16="http://schemas.microsoft.com/office/drawing/2014/main" id="{6714643D-1DD9-8D50-D31B-D8C572B2D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4" t="27547" r="24346"/>
          <a:stretch/>
        </p:blipFill>
        <p:spPr bwMode="auto">
          <a:xfrm>
            <a:off x="5173703" y="4115447"/>
            <a:ext cx="2234387" cy="275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548E4-7C34-9ED4-68EC-823B4D8A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484274">
            <a:off x="7088105" y="4153565"/>
            <a:ext cx="453659" cy="664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9261B1-CFE5-3833-4A98-7DB05AB374F9}"/>
              </a:ext>
            </a:extLst>
          </p:cNvPr>
          <p:cNvSpPr txBox="1"/>
          <p:nvPr/>
        </p:nvSpPr>
        <p:spPr>
          <a:xfrm>
            <a:off x="1524001" y="6530928"/>
            <a:ext cx="230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800">
                <a:solidFill>
                  <a:schemeClr val="bg1">
                    <a:lumMod val="65000"/>
                  </a:schemeClr>
                </a:solidFill>
              </a:rPr>
              <a:t>https://www.deviantart.com/sharfav3in/art/Super-Mario-Bros-A-Confused-Mario-842672028</a:t>
            </a:r>
          </a:p>
        </p:txBody>
      </p:sp>
    </p:spTree>
    <p:extLst>
      <p:ext uri="{BB962C8B-B14F-4D97-AF65-F5344CB8AC3E}">
        <p14:creationId xmlns:p14="http://schemas.microsoft.com/office/powerpoint/2010/main" val="129248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E0CD8956-8ADB-FFDE-E3FB-F44FB6387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38116" b="4176"/>
          <a:stretch/>
        </p:blipFill>
        <p:spPr>
          <a:xfrm>
            <a:off x="1524000" y="780407"/>
            <a:ext cx="9158869" cy="1648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CF4220-AA72-A497-3E37-16D5C7A0DA98}"/>
              </a:ext>
            </a:extLst>
          </p:cNvPr>
          <p:cNvSpPr/>
          <p:nvPr/>
        </p:nvSpPr>
        <p:spPr>
          <a:xfrm>
            <a:off x="4339711" y="1423565"/>
            <a:ext cx="1330712" cy="2750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005A7-8871-9819-101E-B55C8938FB38}"/>
              </a:ext>
            </a:extLst>
          </p:cNvPr>
          <p:cNvSpPr txBox="1"/>
          <p:nvPr/>
        </p:nvSpPr>
        <p:spPr>
          <a:xfrm rot="21339983">
            <a:off x="7393316" y="1073562"/>
            <a:ext cx="218563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/>
              <a:t>We won’t go through the whole course!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F6BBC-2C21-E0C5-042F-DCA9DDA96902}"/>
              </a:ext>
            </a:extLst>
          </p:cNvPr>
          <p:cNvSpPr txBox="1"/>
          <p:nvPr/>
        </p:nvSpPr>
        <p:spPr>
          <a:xfrm rot="175433">
            <a:off x="7519695" y="2415868"/>
            <a:ext cx="2505307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/>
              <a:t>But feel free to complete it all in your own time </a:t>
            </a:r>
            <a:r>
              <a:rPr lang="en-SG">
                <a:sym typeface="Wingdings" panose="05000000000000000000" pitchFamily="2" charset="2"/>
              </a:rPr>
              <a:t></a:t>
            </a:r>
            <a:endParaRPr lang="en-SG"/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4945F01E-D1D9-971B-3D82-D6AB9BA79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128588"/>
            <a:ext cx="16834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</a:rPr>
              <a:t>Practical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C68F1-3F88-9A5F-EBF6-BD6E4D85D0D9}"/>
              </a:ext>
            </a:extLst>
          </p:cNvPr>
          <p:cNvSpPr txBox="1"/>
          <p:nvPr/>
        </p:nvSpPr>
        <p:spPr>
          <a:xfrm rot="21165221">
            <a:off x="8115175" y="1702874"/>
            <a:ext cx="1661841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/>
              <a:t>Just enough to get you started.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0F2A8-72F3-FAF6-1B1E-7A3FAFEA0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179" y="4391200"/>
            <a:ext cx="1750974" cy="808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CBAD09-C467-A871-8469-A52310C9DBC4}"/>
              </a:ext>
            </a:extLst>
          </p:cNvPr>
          <p:cNvSpPr txBox="1"/>
          <p:nvPr/>
        </p:nvSpPr>
        <p:spPr>
          <a:xfrm>
            <a:off x="2260181" y="4071705"/>
            <a:ext cx="336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Follow the instructions in the online videos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A55293-B222-AE9A-F4F6-3A1F8C31A2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310480" y="4391200"/>
            <a:ext cx="3168046" cy="940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760CD-B958-647E-7F04-3DF24EA2189C}"/>
              </a:ext>
            </a:extLst>
          </p:cNvPr>
          <p:cNvSpPr txBox="1"/>
          <p:nvPr/>
        </p:nvSpPr>
        <p:spPr>
          <a:xfrm>
            <a:off x="2373281" y="5391809"/>
            <a:ext cx="3025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>
                <a:solidFill>
                  <a:srgbClr val="3772A8"/>
                </a:solidFill>
              </a:rPr>
              <a:t>https://learn.unity.com/project/unit-1-driving-simulation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65C04-72CD-AC08-FCBF-F444F51BEF94}"/>
              </a:ext>
            </a:extLst>
          </p:cNvPr>
          <p:cNvSpPr txBox="1"/>
          <p:nvPr/>
        </p:nvSpPr>
        <p:spPr>
          <a:xfrm>
            <a:off x="6564344" y="5236443"/>
            <a:ext cx="3144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Note that your GADV tutor has added many notes and comments to explain the tutorial in more detail, so it’s recommended that you use the PDF.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1B2E2-B91F-4195-7FEC-859B75719AD4}"/>
              </a:ext>
            </a:extLst>
          </p:cNvPr>
          <p:cNvSpPr txBox="1"/>
          <p:nvPr/>
        </p:nvSpPr>
        <p:spPr>
          <a:xfrm>
            <a:off x="6564344" y="4068146"/>
            <a:ext cx="3144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/>
              <a:t>Work through the PDF version from LMS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12A22F-959D-83E1-1C8B-96AE9ADF8E69}"/>
              </a:ext>
            </a:extLst>
          </p:cNvPr>
          <p:cNvSpPr txBox="1"/>
          <p:nvPr/>
        </p:nvSpPr>
        <p:spPr>
          <a:xfrm>
            <a:off x="5181686" y="3031319"/>
            <a:ext cx="1680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/>
              <a:t>You can either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F3137A3-5A1D-9A0D-58FC-61E6F5C04E39}"/>
              </a:ext>
            </a:extLst>
          </p:cNvPr>
          <p:cNvCxnSpPr>
            <a:stCxn id="20" idx="2"/>
            <a:endCxn id="4" idx="0"/>
          </p:cNvCxnSpPr>
          <p:nvPr/>
        </p:nvCxnSpPr>
        <p:spPr>
          <a:xfrm rot="5400000">
            <a:off x="4662715" y="2712672"/>
            <a:ext cx="640275" cy="207778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5B6FACC-F4A8-9786-3542-8E54E33BF2DB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 rot="16200000" flipH="1">
            <a:off x="6760847" y="2692327"/>
            <a:ext cx="636716" cy="21149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90D2F33-BC61-9981-C23B-21506B11A2B5}"/>
              </a:ext>
            </a:extLst>
          </p:cNvPr>
          <p:cNvSpPr txBox="1"/>
          <p:nvPr/>
        </p:nvSpPr>
        <p:spPr>
          <a:xfrm rot="21339983">
            <a:off x="6873320" y="3512076"/>
            <a:ext cx="89243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/>
              <a:t>Or both!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B42E4-8768-326D-7C07-7AECFC7F0BF2}"/>
              </a:ext>
            </a:extLst>
          </p:cNvPr>
          <p:cNvSpPr txBox="1"/>
          <p:nvPr/>
        </p:nvSpPr>
        <p:spPr>
          <a:xfrm>
            <a:off x="2373280" y="5966898"/>
            <a:ext cx="3025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>
                <a:solidFill>
                  <a:srgbClr val="3772A8"/>
                </a:solidFill>
              </a:rPr>
              <a:t>https://learn.unity.com/course/create-with-code</a:t>
            </a:r>
          </a:p>
        </p:txBody>
      </p:sp>
    </p:spTree>
    <p:extLst>
      <p:ext uri="{BB962C8B-B14F-4D97-AF65-F5344CB8AC3E}">
        <p14:creationId xmlns:p14="http://schemas.microsoft.com/office/powerpoint/2010/main" val="4137680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0">
            <a:extLst>
              <a:ext uri="{FF2B5EF4-FFF2-40B4-BE49-F238E27FC236}">
                <a16:creationId xmlns:a16="http://schemas.microsoft.com/office/drawing/2014/main" id="{4945F01E-D1D9-971B-3D82-D6AB9BA79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128588"/>
            <a:ext cx="16834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</a:rPr>
              <a:t>Practical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FBEB4F-1A3A-9A2D-7C78-96B6B1AF3B05}"/>
              </a:ext>
            </a:extLst>
          </p:cNvPr>
          <p:cNvGrpSpPr/>
          <p:nvPr/>
        </p:nvGrpSpPr>
        <p:grpSpPr>
          <a:xfrm>
            <a:off x="2060441" y="2666454"/>
            <a:ext cx="8085984" cy="3682307"/>
            <a:chOff x="1037000" y="3367634"/>
            <a:chExt cx="7133953" cy="324875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3F1153E-3FCA-4E34-6BDA-7A98F7A1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1078" y="3419672"/>
              <a:ext cx="3502664" cy="31833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34251C-3D0D-6303-F045-EC147F21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3777" y="3412238"/>
              <a:ext cx="3517176" cy="211417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12C222-D385-BA31-1395-9A64B725C6AB}"/>
                </a:ext>
              </a:extLst>
            </p:cNvPr>
            <p:cNvSpPr/>
            <p:nvPr/>
          </p:nvSpPr>
          <p:spPr>
            <a:xfrm>
              <a:off x="1037000" y="3367634"/>
              <a:ext cx="7133953" cy="32487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E65B68-A28D-B972-D2F4-90040230CDDD}"/>
              </a:ext>
            </a:extLst>
          </p:cNvPr>
          <p:cNvSpPr txBox="1"/>
          <p:nvPr/>
        </p:nvSpPr>
        <p:spPr>
          <a:xfrm rot="21339983">
            <a:off x="8434651" y="5633807"/>
            <a:ext cx="198463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/>
              <a:t>Complete up to 1.4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B627CF8-E0AC-CCE8-C2A7-2AD7BC9EBD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t="38116" b="4176"/>
          <a:stretch/>
        </p:blipFill>
        <p:spPr>
          <a:xfrm>
            <a:off x="1524000" y="780407"/>
            <a:ext cx="9158869" cy="16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F623A0-0FC4-A648-7C33-2C42378B1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249" y="1438017"/>
            <a:ext cx="1786235" cy="1749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CC1F0-ABB5-C470-C2D2-8731F618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1686" y="3558343"/>
            <a:ext cx="3549690" cy="3001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3301A-CA8D-098D-45D3-723A38E1DD74}"/>
              </a:ext>
            </a:extLst>
          </p:cNvPr>
          <p:cNvSpPr txBox="1"/>
          <p:nvPr/>
        </p:nvSpPr>
        <p:spPr>
          <a:xfrm>
            <a:off x="475924" y="917813"/>
            <a:ext cx="5871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A GameObject is an object in the game scene.</a:t>
            </a:r>
          </a:p>
        </p:txBody>
      </p:sp>
      <p:sp>
        <p:nvSpPr>
          <p:cNvPr id="8" name="Text Box 22">
            <a:extLst>
              <a:ext uri="{FF2B5EF4-FFF2-40B4-BE49-F238E27FC236}">
                <a16:creationId xmlns:a16="http://schemas.microsoft.com/office/drawing/2014/main" id="{25344F7F-546F-2EBE-96CA-A97C80F1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95" y="91407"/>
            <a:ext cx="68980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</a:rPr>
              <a:t>Recap: GameObjects and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57BF8-F940-D5E9-D830-A0A025DE9C43}"/>
              </a:ext>
            </a:extLst>
          </p:cNvPr>
          <p:cNvSpPr txBox="1"/>
          <p:nvPr/>
        </p:nvSpPr>
        <p:spPr>
          <a:xfrm>
            <a:off x="475924" y="2801277"/>
            <a:ext cx="5871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A GameObject can be empty.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94FAC-92D0-4EEF-0D11-2D4822E36C2F}"/>
              </a:ext>
            </a:extLst>
          </p:cNvPr>
          <p:cNvSpPr txBox="1"/>
          <p:nvPr/>
        </p:nvSpPr>
        <p:spPr>
          <a:xfrm>
            <a:off x="475924" y="3558343"/>
            <a:ext cx="5753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An empty GameObject only has a Transform component.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1CD65-ED3E-CEE7-D2CC-5BA97D2F44AD}"/>
              </a:ext>
            </a:extLst>
          </p:cNvPr>
          <p:cNvSpPr txBox="1"/>
          <p:nvPr/>
        </p:nvSpPr>
        <p:spPr>
          <a:xfrm>
            <a:off x="475924" y="1674879"/>
            <a:ext cx="6101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Every GameObject has a Transform component to specify its position in 2D or 3D space.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0F228-935E-B8CD-0479-805A261950A6}"/>
              </a:ext>
            </a:extLst>
          </p:cNvPr>
          <p:cNvSpPr txBox="1"/>
          <p:nvPr/>
        </p:nvSpPr>
        <p:spPr>
          <a:xfrm>
            <a:off x="475924" y="4684741"/>
            <a:ext cx="5753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Object behaviour is defined in components.</a:t>
            </a:r>
            <a:endParaRPr lang="en-SG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EC4A0-BD48-E23F-BD11-F92057DE9C13}"/>
              </a:ext>
            </a:extLst>
          </p:cNvPr>
          <p:cNvSpPr txBox="1"/>
          <p:nvPr/>
        </p:nvSpPr>
        <p:spPr>
          <a:xfrm>
            <a:off x="475924" y="5441806"/>
            <a:ext cx="65707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Components are scripts attached to GameObjects with code to implement functionality.</a:t>
            </a:r>
            <a:endParaRPr lang="en-SG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52643D-3ABF-7ACA-9AB5-B7B73BDF34CD}"/>
              </a:ext>
            </a:extLst>
          </p:cNvPr>
          <p:cNvSpPr/>
          <p:nvPr/>
        </p:nvSpPr>
        <p:spPr>
          <a:xfrm>
            <a:off x="7936311" y="2265486"/>
            <a:ext cx="424754" cy="42475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A2B2E7-D607-8EDA-D7C5-1010234029B0}"/>
              </a:ext>
            </a:extLst>
          </p:cNvPr>
          <p:cNvCxnSpPr>
            <a:cxnSpLocks/>
          </p:cNvCxnSpPr>
          <p:nvPr/>
        </p:nvCxnSpPr>
        <p:spPr>
          <a:xfrm flipV="1">
            <a:off x="8166386" y="2719962"/>
            <a:ext cx="0" cy="8383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445E83-6647-0774-C8BA-93A44C1E8382}"/>
              </a:ext>
            </a:extLst>
          </p:cNvPr>
          <p:cNvCxnSpPr>
            <a:cxnSpLocks/>
          </p:cNvCxnSpPr>
          <p:nvPr/>
        </p:nvCxnSpPr>
        <p:spPr>
          <a:xfrm>
            <a:off x="8361065" y="2446129"/>
            <a:ext cx="84950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044E87-E570-E85C-A8AE-4DC506AE3838}"/>
              </a:ext>
            </a:extLst>
          </p:cNvPr>
          <p:cNvSpPr txBox="1"/>
          <p:nvPr/>
        </p:nvSpPr>
        <p:spPr>
          <a:xfrm>
            <a:off x="7359015" y="1521001"/>
            <a:ext cx="1579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000" b="1">
                <a:solidFill>
                  <a:srgbClr val="C00000"/>
                </a:solidFill>
              </a:rPr>
              <a:t>Empty GameObject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68F0F3-520F-0ECE-3644-50175722E58F}"/>
              </a:ext>
            </a:extLst>
          </p:cNvPr>
          <p:cNvSpPr txBox="1"/>
          <p:nvPr/>
        </p:nvSpPr>
        <p:spPr>
          <a:xfrm>
            <a:off x="8166386" y="309248"/>
            <a:ext cx="35496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b="1">
                <a:solidFill>
                  <a:srgbClr val="C00000"/>
                </a:solidFill>
              </a:rPr>
              <a:t>The SpriteRenderer component renders a sprite associated with the GameObject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1FDB0D-058A-2C23-C835-CB9B173D0787}"/>
              </a:ext>
            </a:extLst>
          </p:cNvPr>
          <p:cNvCxnSpPr>
            <a:cxnSpLocks/>
          </p:cNvCxnSpPr>
          <p:nvPr/>
        </p:nvCxnSpPr>
        <p:spPr>
          <a:xfrm flipH="1">
            <a:off x="10067247" y="3161452"/>
            <a:ext cx="1" cy="702183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A75EA9-1646-9F63-305A-0551D1DA5C51}"/>
              </a:ext>
            </a:extLst>
          </p:cNvPr>
          <p:cNvSpPr txBox="1"/>
          <p:nvPr/>
        </p:nvSpPr>
        <p:spPr>
          <a:xfrm>
            <a:off x="6569342" y="2702757"/>
            <a:ext cx="1579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000" b="1">
                <a:solidFill>
                  <a:srgbClr val="C00000"/>
                </a:solidFill>
              </a:rPr>
              <a:t>Attach component</a:t>
            </a:r>
          </a:p>
        </p:txBody>
      </p:sp>
    </p:spTree>
    <p:extLst>
      <p:ext uri="{BB962C8B-B14F-4D97-AF65-F5344CB8AC3E}">
        <p14:creationId xmlns:p14="http://schemas.microsoft.com/office/powerpoint/2010/main" val="184735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F00D78D-04D4-D8E6-94C8-B961C30E3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10"/>
          <a:stretch/>
        </p:blipFill>
        <p:spPr>
          <a:xfrm>
            <a:off x="7162363" y="294617"/>
            <a:ext cx="4059044" cy="616152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C42B4E9-A4BC-2D26-0E70-E8A656156060}"/>
              </a:ext>
            </a:extLst>
          </p:cNvPr>
          <p:cNvSpPr/>
          <p:nvPr/>
        </p:nvSpPr>
        <p:spPr>
          <a:xfrm>
            <a:off x="7162364" y="637757"/>
            <a:ext cx="1384610" cy="126380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EF3219-CADA-8559-D8D0-222730A30415}"/>
              </a:ext>
            </a:extLst>
          </p:cNvPr>
          <p:cNvSpPr txBox="1"/>
          <p:nvPr/>
        </p:nvSpPr>
        <p:spPr>
          <a:xfrm>
            <a:off x="833528" y="730901"/>
            <a:ext cx="51439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Usually, we need to add our own game specific code to our GameObjects.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C737560-76E2-E1C9-6970-8241243C84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42894">
            <a:off x="2004418" y="1735884"/>
            <a:ext cx="743299" cy="69957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DBD184A-9609-DE32-46F2-3B8963A37E5D}"/>
              </a:ext>
            </a:extLst>
          </p:cNvPr>
          <p:cNvSpPr txBox="1"/>
          <p:nvPr/>
        </p:nvSpPr>
        <p:spPr>
          <a:xfrm>
            <a:off x="833528" y="2589670"/>
            <a:ext cx="4696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Where does this code come from?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EA956-966C-68FA-21F5-E2C431BACA23}"/>
              </a:ext>
            </a:extLst>
          </p:cNvPr>
          <p:cNvSpPr txBox="1"/>
          <p:nvPr/>
        </p:nvSpPr>
        <p:spPr>
          <a:xfrm>
            <a:off x="2289064" y="2999858"/>
            <a:ext cx="1978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600" b="1">
                <a:solidFill>
                  <a:srgbClr val="00B0F0"/>
                </a:solidFill>
                <a:latin typeface="Consolas" panose="020B0609020204030204" pitchFamily="49" charset="0"/>
              </a:rPr>
              <a:t>Scripts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92FB7-1FED-7A2F-0FB7-B57ECE74A832}"/>
              </a:ext>
            </a:extLst>
          </p:cNvPr>
          <p:cNvSpPr/>
          <p:nvPr/>
        </p:nvSpPr>
        <p:spPr>
          <a:xfrm>
            <a:off x="8009858" y="3818772"/>
            <a:ext cx="945993" cy="141328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86AB97-2F1E-1A7C-7CFD-60151FB476D4}"/>
              </a:ext>
            </a:extLst>
          </p:cNvPr>
          <p:cNvSpPr txBox="1"/>
          <p:nvPr/>
        </p:nvSpPr>
        <p:spPr>
          <a:xfrm>
            <a:off x="833528" y="3647928"/>
            <a:ext cx="4599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Scripts are added to an object by: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0B7BC5C-33FA-4571-EF68-B28878971626}"/>
              </a:ext>
            </a:extLst>
          </p:cNvPr>
          <p:cNvGrpSpPr/>
          <p:nvPr/>
        </p:nvGrpSpPr>
        <p:grpSpPr>
          <a:xfrm>
            <a:off x="6985802" y="1097658"/>
            <a:ext cx="1801989" cy="3296991"/>
            <a:chOff x="4572000" y="1099238"/>
            <a:chExt cx="1801989" cy="329699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65E3796-75B0-6B41-6E9E-7A868756442C}"/>
                </a:ext>
              </a:extLst>
            </p:cNvPr>
            <p:cNvGrpSpPr/>
            <p:nvPr/>
          </p:nvGrpSpPr>
          <p:grpSpPr>
            <a:xfrm>
              <a:off x="4572000" y="1099238"/>
              <a:ext cx="1801989" cy="3296991"/>
              <a:chOff x="4572000" y="1099238"/>
              <a:chExt cx="1801989" cy="3296991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6D1672-2C79-A1EA-DDAC-AA2F4B6DDB6A}"/>
                  </a:ext>
                </a:extLst>
              </p:cNvPr>
              <p:cNvSpPr txBox="1"/>
              <p:nvPr/>
            </p:nvSpPr>
            <p:spPr>
              <a:xfrm>
                <a:off x="5052080" y="4026897"/>
                <a:ext cx="1321909" cy="36933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b="1">
                    <a:solidFill>
                      <a:schemeClr val="bg1"/>
                    </a:solidFill>
                  </a:rPr>
                  <a:t>AutoRotate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6F2776-2B45-8C8F-115B-0D24851B13CE}"/>
                  </a:ext>
                </a:extLst>
              </p:cNvPr>
              <p:cNvSpPr txBox="1"/>
              <p:nvPr/>
            </p:nvSpPr>
            <p:spPr>
              <a:xfrm>
                <a:off x="4572000" y="1099238"/>
                <a:ext cx="1249813" cy="36933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b="1">
                    <a:solidFill>
                      <a:schemeClr val="bg1"/>
                    </a:solidFill>
                  </a:rPr>
                  <a:t>Asteroid1</a:t>
                </a: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5E90BB8-E3A0-258A-E9EB-C739A80982D1}"/>
                  </a:ext>
                </a:extLst>
              </p:cNvPr>
              <p:cNvSpPr/>
              <p:nvPr/>
            </p:nvSpPr>
            <p:spPr>
              <a:xfrm>
                <a:off x="4877877" y="1457094"/>
                <a:ext cx="368487" cy="2639122"/>
              </a:xfrm>
              <a:custGeom>
                <a:avLst/>
                <a:gdLst>
                  <a:gd name="connsiteX0" fmla="*/ 578786 w 578786"/>
                  <a:gd name="connsiteY0" fmla="*/ 3129775 h 3129775"/>
                  <a:gd name="connsiteX1" fmla="*/ 21225 w 578786"/>
                  <a:gd name="connsiteY1" fmla="*/ 1241502 h 3129775"/>
                  <a:gd name="connsiteX2" fmla="*/ 169908 w 578786"/>
                  <a:gd name="connsiteY2" fmla="*/ 0 h 312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8786" h="3129775">
                    <a:moveTo>
                      <a:pt x="578786" y="3129775"/>
                    </a:moveTo>
                    <a:cubicBezTo>
                      <a:pt x="334078" y="2446453"/>
                      <a:pt x="89371" y="1763131"/>
                      <a:pt x="21225" y="1241502"/>
                    </a:cubicBezTo>
                    <a:cubicBezTo>
                      <a:pt x="-46921" y="719873"/>
                      <a:pt x="61493" y="359936"/>
                      <a:pt x="169908" y="0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DF2D1D-A996-0275-96AB-CEC0EDAFA9A1}"/>
                </a:ext>
              </a:extLst>
            </p:cNvPr>
            <p:cNvSpPr/>
            <p:nvPr/>
          </p:nvSpPr>
          <p:spPr>
            <a:xfrm>
              <a:off x="5099541" y="2962986"/>
              <a:ext cx="393485" cy="39348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/>
                <a:t>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70E8B-E750-F775-AC0E-CFB85CEF7787}"/>
              </a:ext>
            </a:extLst>
          </p:cNvPr>
          <p:cNvGrpSpPr/>
          <p:nvPr/>
        </p:nvGrpSpPr>
        <p:grpSpPr>
          <a:xfrm>
            <a:off x="8480065" y="4360262"/>
            <a:ext cx="678123" cy="1383923"/>
            <a:chOff x="6182910" y="4939993"/>
            <a:chExt cx="678123" cy="138392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9654032-D704-EE9A-E8FD-B3C4BCB8872B}"/>
                </a:ext>
              </a:extLst>
            </p:cNvPr>
            <p:cNvSpPr/>
            <p:nvPr/>
          </p:nvSpPr>
          <p:spPr>
            <a:xfrm>
              <a:off x="6182910" y="5930431"/>
              <a:ext cx="393485" cy="393485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/>
                <a:t>2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19020BE-5A0D-1406-FCCF-1F5E6E132BEF}"/>
                </a:ext>
              </a:extLst>
            </p:cNvPr>
            <p:cNvSpPr/>
            <p:nvPr/>
          </p:nvSpPr>
          <p:spPr>
            <a:xfrm>
              <a:off x="6182911" y="4939993"/>
              <a:ext cx="678122" cy="1065452"/>
            </a:xfrm>
            <a:custGeom>
              <a:avLst/>
              <a:gdLst>
                <a:gd name="connsiteX0" fmla="*/ 0 w 475785"/>
                <a:gd name="connsiteY0" fmla="*/ 0 h 639337"/>
                <a:gd name="connsiteX1" fmla="*/ 178420 w 475785"/>
                <a:gd name="connsiteY1" fmla="*/ 468352 h 639337"/>
                <a:gd name="connsiteX2" fmla="*/ 475785 w 475785"/>
                <a:gd name="connsiteY2" fmla="*/ 639337 h 63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785" h="639337">
                  <a:moveTo>
                    <a:pt x="0" y="0"/>
                  </a:moveTo>
                  <a:cubicBezTo>
                    <a:pt x="49561" y="180898"/>
                    <a:pt x="99123" y="361796"/>
                    <a:pt x="178420" y="468352"/>
                  </a:cubicBezTo>
                  <a:cubicBezTo>
                    <a:pt x="257717" y="574908"/>
                    <a:pt x="366751" y="607122"/>
                    <a:pt x="475785" y="63933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1CF2F6D6-8371-21F8-AF25-37EBD8678FCA}"/>
              </a:ext>
            </a:extLst>
          </p:cNvPr>
          <p:cNvSpPr/>
          <p:nvPr/>
        </p:nvSpPr>
        <p:spPr>
          <a:xfrm>
            <a:off x="10446427" y="5628367"/>
            <a:ext cx="393485" cy="39348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523C83-91FE-59D1-F32D-26236C5BE836}"/>
              </a:ext>
            </a:extLst>
          </p:cNvPr>
          <p:cNvGrpSpPr/>
          <p:nvPr/>
        </p:nvGrpSpPr>
        <p:grpSpPr>
          <a:xfrm>
            <a:off x="1032358" y="4179644"/>
            <a:ext cx="5548112" cy="830997"/>
            <a:chOff x="580456" y="3798198"/>
            <a:chExt cx="3703875" cy="83099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955BED-FCC1-F04D-3731-39C0CADA5365}"/>
                </a:ext>
              </a:extLst>
            </p:cNvPr>
            <p:cNvSpPr txBox="1"/>
            <p:nvPr/>
          </p:nvSpPr>
          <p:spPr>
            <a:xfrm>
              <a:off x="959736" y="3798198"/>
              <a:ext cx="332459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400"/>
                <a:t>Dragging a script onto an object in the Scene view or Hierarchy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410CB1-DF0C-7FE8-FBBF-0BE16805E1F8}"/>
                </a:ext>
              </a:extLst>
            </p:cNvPr>
            <p:cNvSpPr txBox="1"/>
            <p:nvPr/>
          </p:nvSpPr>
          <p:spPr>
            <a:xfrm>
              <a:off x="580456" y="3798198"/>
              <a:ext cx="314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/>
                <a:t>1.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8E49F8-138E-2C1E-A0FB-42BDE4596585}"/>
              </a:ext>
            </a:extLst>
          </p:cNvPr>
          <p:cNvGrpSpPr/>
          <p:nvPr/>
        </p:nvGrpSpPr>
        <p:grpSpPr>
          <a:xfrm>
            <a:off x="1032358" y="5003656"/>
            <a:ext cx="5612088" cy="830997"/>
            <a:chOff x="600341" y="4502438"/>
            <a:chExt cx="3746585" cy="83099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38AE85-8FD4-2916-8360-0D3AB71F20B3}"/>
                </a:ext>
              </a:extLst>
            </p:cNvPr>
            <p:cNvSpPr txBox="1"/>
            <p:nvPr/>
          </p:nvSpPr>
          <p:spPr>
            <a:xfrm>
              <a:off x="959736" y="4502438"/>
              <a:ext cx="33871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400"/>
                <a:t>Dragging a script onto an object’s Inspector panel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69CBAC7-607E-3A5D-B8B9-49E6C7ED1948}"/>
                </a:ext>
              </a:extLst>
            </p:cNvPr>
            <p:cNvSpPr txBox="1"/>
            <p:nvPr/>
          </p:nvSpPr>
          <p:spPr>
            <a:xfrm>
              <a:off x="600341" y="4502438"/>
              <a:ext cx="314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/>
                <a:t>2.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73A4DB-610D-0581-6319-03503AA5DF96}"/>
              </a:ext>
            </a:extLst>
          </p:cNvPr>
          <p:cNvGrpSpPr/>
          <p:nvPr/>
        </p:nvGrpSpPr>
        <p:grpSpPr>
          <a:xfrm>
            <a:off x="1032357" y="5827669"/>
            <a:ext cx="5526883" cy="840514"/>
            <a:chOff x="580456" y="5205422"/>
            <a:chExt cx="3689703" cy="84051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5CCD3F6-402B-3117-F115-439B2B0EB2A1}"/>
                </a:ext>
              </a:extLst>
            </p:cNvPr>
            <p:cNvSpPr txBox="1"/>
            <p:nvPr/>
          </p:nvSpPr>
          <p:spPr>
            <a:xfrm>
              <a:off x="959736" y="5214939"/>
              <a:ext cx="331042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sz="2400"/>
                <a:t>Clicking </a:t>
              </a:r>
              <a:r>
                <a:rPr lang="en-SG" sz="2400">
                  <a:solidFill>
                    <a:srgbClr val="00B0F0"/>
                  </a:solidFill>
                </a:rPr>
                <a:t>Add Component </a:t>
              </a:r>
              <a:r>
                <a:rPr lang="en-SG" sz="2400"/>
                <a:t>to find and add a script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8A509-15EF-9856-FAA9-DE76F2D25B27}"/>
                </a:ext>
              </a:extLst>
            </p:cNvPr>
            <p:cNvSpPr txBox="1"/>
            <p:nvPr/>
          </p:nvSpPr>
          <p:spPr>
            <a:xfrm>
              <a:off x="580456" y="5205422"/>
              <a:ext cx="314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/>
                <a:t>3.</a:t>
              </a:r>
            </a:p>
          </p:txBody>
        </p:sp>
      </p:grpSp>
      <p:pic>
        <p:nvPicPr>
          <p:cNvPr id="66" name="Picture 65" descr="A picture containing toilet, tiled&#10;&#10;Description automatically generated">
            <a:extLst>
              <a:ext uri="{FF2B5EF4-FFF2-40B4-BE49-F238E27FC236}">
                <a16:creationId xmlns:a16="http://schemas.microsoft.com/office/drawing/2014/main" id="{203C3069-CF7C-6AC1-B65B-00A43BD17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2" r="13983"/>
          <a:stretch/>
        </p:blipFill>
        <p:spPr>
          <a:xfrm>
            <a:off x="3504201" y="1692618"/>
            <a:ext cx="901389" cy="817765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CE64E85-41AD-DDF7-C56C-073CB3C3B4D9}"/>
              </a:ext>
            </a:extLst>
          </p:cNvPr>
          <p:cNvCxnSpPr/>
          <p:nvPr/>
        </p:nvCxnSpPr>
        <p:spPr>
          <a:xfrm>
            <a:off x="2909586" y="2096337"/>
            <a:ext cx="43687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554C1CE-B5DB-A570-20D1-D6D148E36E22}"/>
              </a:ext>
            </a:extLst>
          </p:cNvPr>
          <p:cNvSpPr txBox="1"/>
          <p:nvPr/>
        </p:nvSpPr>
        <p:spPr>
          <a:xfrm>
            <a:off x="7031586" y="6021852"/>
            <a:ext cx="1690126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>
                <a:solidFill>
                  <a:schemeClr val="bg1"/>
                </a:solidFill>
              </a:rPr>
              <a:t>Scripts in the Project window</a:t>
            </a:r>
          </a:p>
        </p:txBody>
      </p:sp>
      <p:sp>
        <p:nvSpPr>
          <p:cNvPr id="2" name="Text Box 22">
            <a:extLst>
              <a:ext uri="{FF2B5EF4-FFF2-40B4-BE49-F238E27FC236}">
                <a16:creationId xmlns:a16="http://schemas.microsoft.com/office/drawing/2014/main" id="{3B1982E4-44EA-B52D-BA47-9E102CE61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87" y="95108"/>
            <a:ext cx="47387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000000"/>
                </a:solidFill>
              </a:rPr>
              <a:t>Adding script components</a:t>
            </a:r>
          </a:p>
        </p:txBody>
      </p:sp>
    </p:spTree>
    <p:extLst>
      <p:ext uri="{BB962C8B-B14F-4D97-AF65-F5344CB8AC3E}">
        <p14:creationId xmlns:p14="http://schemas.microsoft.com/office/powerpoint/2010/main" val="72501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2" grpId="0"/>
      <p:bldP spid="43" grpId="0"/>
      <p:bldP spid="44" grpId="0" animBg="1"/>
      <p:bldP spid="45" grpId="0"/>
      <p:bldP spid="61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4FCC741-D6AF-22C8-F353-37B4F4A89936}"/>
              </a:ext>
            </a:extLst>
          </p:cNvPr>
          <p:cNvGrpSpPr/>
          <p:nvPr/>
        </p:nvGrpSpPr>
        <p:grpSpPr>
          <a:xfrm>
            <a:off x="1492312" y="712376"/>
            <a:ext cx="5049539" cy="2963203"/>
            <a:chOff x="2230592" y="1906377"/>
            <a:chExt cx="4296591" cy="25213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5100F7-0920-C7C7-32C5-920FFD0E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0592" y="1906377"/>
              <a:ext cx="4296591" cy="252135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E82E0A-D87D-E5AD-7209-79D88B10A25F}"/>
                </a:ext>
              </a:extLst>
            </p:cNvPr>
            <p:cNvSpPr/>
            <p:nvPr/>
          </p:nvSpPr>
          <p:spPr>
            <a:xfrm>
              <a:off x="4257909" y="3241289"/>
              <a:ext cx="2269273" cy="118644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113AF5-E253-F8A5-186D-59596A4B3F7E}"/>
              </a:ext>
            </a:extLst>
          </p:cNvPr>
          <p:cNvSpPr txBox="1"/>
          <p:nvPr/>
        </p:nvSpPr>
        <p:spPr>
          <a:xfrm>
            <a:off x="6652652" y="807161"/>
            <a:ext cx="4414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Each script attached to a game object is shown in the Inspector.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2BF96A-2510-7002-A584-342DD5BB100D}"/>
              </a:ext>
            </a:extLst>
          </p:cNvPr>
          <p:cNvSpPr txBox="1"/>
          <p:nvPr/>
        </p:nvSpPr>
        <p:spPr>
          <a:xfrm>
            <a:off x="6652652" y="1720291"/>
            <a:ext cx="4414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Scripts may have fields where you set property values.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1F93D-9D64-A01A-2A86-3759271D6256}"/>
              </a:ext>
            </a:extLst>
          </p:cNvPr>
          <p:cNvSpPr txBox="1"/>
          <p:nvPr/>
        </p:nvSpPr>
        <p:spPr>
          <a:xfrm>
            <a:off x="6652652" y="2774686"/>
            <a:ext cx="4414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Here, Asteroid1’s </a:t>
            </a:r>
            <a:r>
              <a:rPr lang="en-SG" sz="2400" b="1"/>
              <a:t>rotation</a:t>
            </a:r>
            <a:r>
              <a:rPr lang="en-SG" sz="2400"/>
              <a:t> </a:t>
            </a:r>
            <a:r>
              <a:rPr lang="en-SG" sz="2400" b="1"/>
              <a:t>speed</a:t>
            </a:r>
            <a:r>
              <a:rPr lang="en-SG" sz="2400"/>
              <a:t> is set to 3.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AF37CB88-9AB2-E0A7-864B-63A66996F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12" y="3818180"/>
            <a:ext cx="5049537" cy="20774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58926D-C056-0B53-A392-F13CF1FC04B0}"/>
              </a:ext>
            </a:extLst>
          </p:cNvPr>
          <p:cNvSpPr txBox="1"/>
          <p:nvPr/>
        </p:nvSpPr>
        <p:spPr>
          <a:xfrm>
            <a:off x="6652652" y="3675579"/>
            <a:ext cx="4414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/>
              <a:t>A script can be set to active or inactive by clicking its checkbox.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EC7A99-1DD6-A203-9F0E-DE6B6EB6DF02}"/>
              </a:ext>
            </a:extLst>
          </p:cNvPr>
          <p:cNvSpPr txBox="1"/>
          <p:nvPr/>
        </p:nvSpPr>
        <p:spPr>
          <a:xfrm rot="20984089">
            <a:off x="7332513" y="4893613"/>
            <a:ext cx="1985961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2000" b="1">
                <a:solidFill>
                  <a:schemeClr val="bg1"/>
                </a:solidFill>
              </a:rPr>
              <a:t>And that’s pretty much it!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62CC9-C916-1851-1C79-E33FCBA7E7EB}"/>
              </a:ext>
            </a:extLst>
          </p:cNvPr>
          <p:cNvSpPr txBox="1"/>
          <p:nvPr/>
        </p:nvSpPr>
        <p:spPr>
          <a:xfrm rot="21400281">
            <a:off x="7742001" y="5593942"/>
            <a:ext cx="2463529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2000" b="1">
                <a:solidFill>
                  <a:schemeClr val="bg1"/>
                </a:solidFill>
              </a:rPr>
              <a:t>What about the game programmer?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06596A-2723-0E4B-2F2B-0C43C7B86E53}"/>
              </a:ext>
            </a:extLst>
          </p:cNvPr>
          <p:cNvGrpSpPr/>
          <p:nvPr/>
        </p:nvGrpSpPr>
        <p:grpSpPr>
          <a:xfrm>
            <a:off x="5282116" y="4483510"/>
            <a:ext cx="1803010" cy="389247"/>
            <a:chOff x="5730466" y="4660490"/>
            <a:chExt cx="1803010" cy="38924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6CFD90-8E25-95FD-6FF4-06F7F3E2E2CB}"/>
                </a:ext>
              </a:extLst>
            </p:cNvPr>
            <p:cNvSpPr/>
            <p:nvPr/>
          </p:nvSpPr>
          <p:spPr>
            <a:xfrm>
              <a:off x="5730466" y="4748870"/>
              <a:ext cx="300867" cy="3008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969FBFC-8EDA-7F9C-60E8-88791FCCD6C8}"/>
                </a:ext>
              </a:extLst>
            </p:cNvPr>
            <p:cNvSpPr/>
            <p:nvPr/>
          </p:nvSpPr>
          <p:spPr>
            <a:xfrm>
              <a:off x="6058637" y="4660490"/>
              <a:ext cx="1474839" cy="359861"/>
            </a:xfrm>
            <a:custGeom>
              <a:avLst/>
              <a:gdLst>
                <a:gd name="connsiteX0" fmla="*/ 1474839 w 1474839"/>
                <a:gd name="connsiteY0" fmla="*/ 0 h 359861"/>
                <a:gd name="connsiteX1" fmla="*/ 1150375 w 1474839"/>
                <a:gd name="connsiteY1" fmla="*/ 212377 h 359861"/>
                <a:gd name="connsiteX2" fmla="*/ 0 w 1474839"/>
                <a:gd name="connsiteY2" fmla="*/ 359861 h 35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4839" h="359861">
                  <a:moveTo>
                    <a:pt x="1474839" y="0"/>
                  </a:moveTo>
                  <a:cubicBezTo>
                    <a:pt x="1435510" y="76200"/>
                    <a:pt x="1396181" y="152400"/>
                    <a:pt x="1150375" y="212377"/>
                  </a:cubicBezTo>
                  <a:cubicBezTo>
                    <a:pt x="904569" y="272354"/>
                    <a:pt x="452284" y="316107"/>
                    <a:pt x="0" y="359861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18608F-1556-7B30-D9F2-71B24E591E2B}"/>
              </a:ext>
            </a:extLst>
          </p:cNvPr>
          <p:cNvSpPr txBox="1"/>
          <p:nvPr/>
        </p:nvSpPr>
        <p:spPr>
          <a:xfrm>
            <a:off x="4241254" y="5895661"/>
            <a:ext cx="2382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>
                <a:solidFill>
                  <a:srgbClr val="C00000"/>
                </a:solidFill>
              </a:rPr>
              <a:t>AutoRotate script</a:t>
            </a:r>
          </a:p>
        </p:txBody>
      </p:sp>
    </p:spTree>
    <p:extLst>
      <p:ext uri="{BB962C8B-B14F-4D97-AF65-F5344CB8AC3E}">
        <p14:creationId xmlns:p14="http://schemas.microsoft.com/office/powerpoint/2010/main" val="33236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0">
            <a:extLst>
              <a:ext uri="{FF2B5EF4-FFF2-40B4-BE49-F238E27FC236}">
                <a16:creationId xmlns:a16="http://schemas.microsoft.com/office/drawing/2014/main" id="{6DADBC69-E04C-89F5-ACC6-20677AAF0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116" y="3987326"/>
            <a:ext cx="54697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What the </a:t>
            </a:r>
            <a:r>
              <a:rPr lang="en-US" altLang="en-US" sz="3200">
                <a:solidFill>
                  <a:srgbClr val="00B0F0"/>
                </a:solidFill>
              </a:rPr>
              <a:t>programmer</a:t>
            </a:r>
            <a:r>
              <a:rPr lang="en-US" altLang="en-US" sz="3200">
                <a:solidFill>
                  <a:srgbClr val="000000"/>
                </a:solidFill>
              </a:rPr>
              <a:t> sees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E003D-7F44-EE7C-CF71-A39A866D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03" y="2106030"/>
            <a:ext cx="16859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3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562A30-85F9-77DD-2D27-8627C71FF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77"/>
          <a:stretch/>
        </p:blipFill>
        <p:spPr>
          <a:xfrm>
            <a:off x="1865985" y="2036956"/>
            <a:ext cx="6296856" cy="4151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47A0B-26C4-4FDE-2B1B-FEBAE133C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661"/>
          <a:stretch/>
        </p:blipFill>
        <p:spPr>
          <a:xfrm>
            <a:off x="1865985" y="1256373"/>
            <a:ext cx="6296856" cy="44604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1ECCD8-FFA6-C723-7B98-843718919D2B}"/>
              </a:ext>
            </a:extLst>
          </p:cNvPr>
          <p:cNvGrpSpPr/>
          <p:nvPr/>
        </p:nvGrpSpPr>
        <p:grpSpPr>
          <a:xfrm>
            <a:off x="2512741" y="876926"/>
            <a:ext cx="1742368" cy="580170"/>
            <a:chOff x="988741" y="876926"/>
            <a:chExt cx="1742368" cy="58017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4D5C3A-55A7-41AC-ECA1-34D797D24806}"/>
                </a:ext>
              </a:extLst>
            </p:cNvPr>
            <p:cNvSpPr/>
            <p:nvPr/>
          </p:nvSpPr>
          <p:spPr>
            <a:xfrm>
              <a:off x="988741" y="1248938"/>
              <a:ext cx="1709854" cy="2081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C0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B8581C-3BC6-CD60-ADE9-7B4AFEB1D76A}"/>
                </a:ext>
              </a:extLst>
            </p:cNvPr>
            <p:cNvSpPr txBox="1"/>
            <p:nvPr/>
          </p:nvSpPr>
          <p:spPr>
            <a:xfrm>
              <a:off x="1466019" y="876926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C00000"/>
                  </a:solidFill>
                </a:rPr>
                <a:t>namespace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84E96E-9F97-256D-F5A7-AD5EE81C44E3}"/>
              </a:ext>
            </a:extLst>
          </p:cNvPr>
          <p:cNvGrpSpPr/>
          <p:nvPr/>
        </p:nvGrpSpPr>
        <p:grpSpPr>
          <a:xfrm>
            <a:off x="3622564" y="1672609"/>
            <a:ext cx="1252266" cy="572505"/>
            <a:chOff x="2098564" y="1672608"/>
            <a:chExt cx="1252266" cy="5725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0B6915-C89E-5E97-B4FC-36791ABF4969}"/>
                </a:ext>
              </a:extLst>
            </p:cNvPr>
            <p:cNvSpPr/>
            <p:nvPr/>
          </p:nvSpPr>
          <p:spPr>
            <a:xfrm>
              <a:off x="2178205" y="2036955"/>
              <a:ext cx="1077951" cy="2081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CC887F-A2AC-31D7-2F38-8EF1DCD717B0}"/>
                </a:ext>
              </a:extLst>
            </p:cNvPr>
            <p:cNvSpPr txBox="1"/>
            <p:nvPr/>
          </p:nvSpPr>
          <p:spPr>
            <a:xfrm>
              <a:off x="2098564" y="1672608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C00000"/>
                  </a:solidFill>
                </a:rPr>
                <a:t>class name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24FC516-62A8-69EF-99C0-978E51A16D7B}"/>
              </a:ext>
            </a:extLst>
          </p:cNvPr>
          <p:cNvGrpSpPr/>
          <p:nvPr/>
        </p:nvGrpSpPr>
        <p:grpSpPr>
          <a:xfrm>
            <a:off x="4890333" y="1672609"/>
            <a:ext cx="1758751" cy="572505"/>
            <a:chOff x="3366332" y="1672608"/>
            <a:chExt cx="1758751" cy="5725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4BD34B-AF8D-D539-0308-D1B018CF29D1}"/>
                </a:ext>
              </a:extLst>
            </p:cNvPr>
            <p:cNvSpPr/>
            <p:nvPr/>
          </p:nvSpPr>
          <p:spPr>
            <a:xfrm>
              <a:off x="3412273" y="2036955"/>
              <a:ext cx="1538869" cy="2081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C0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B109AE-195D-7909-452F-69A2CCC1858E}"/>
                </a:ext>
              </a:extLst>
            </p:cNvPr>
            <p:cNvSpPr txBox="1"/>
            <p:nvPr/>
          </p:nvSpPr>
          <p:spPr>
            <a:xfrm>
              <a:off x="3366332" y="1672608"/>
              <a:ext cx="1758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C00000"/>
                  </a:solidFill>
                </a:rPr>
                <a:t>superclass name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54C21F-7EEB-98E9-5632-879F310985DB}"/>
              </a:ext>
            </a:extLst>
          </p:cNvPr>
          <p:cNvGrpSpPr/>
          <p:nvPr/>
        </p:nvGrpSpPr>
        <p:grpSpPr>
          <a:xfrm>
            <a:off x="2847279" y="2777171"/>
            <a:ext cx="5796811" cy="369332"/>
            <a:chOff x="1323278" y="2777171"/>
            <a:chExt cx="5796811" cy="3693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9421FB-A4C9-7327-DD05-99BDD5521E2D}"/>
                </a:ext>
              </a:extLst>
            </p:cNvPr>
            <p:cNvSpPr/>
            <p:nvPr/>
          </p:nvSpPr>
          <p:spPr>
            <a:xfrm>
              <a:off x="1323278" y="2877015"/>
              <a:ext cx="3025698" cy="2081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C0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D09EC-1BEE-DC50-312A-C79DC3AE7D20}"/>
                </a:ext>
              </a:extLst>
            </p:cNvPr>
            <p:cNvSpPr txBox="1"/>
            <p:nvPr/>
          </p:nvSpPr>
          <p:spPr>
            <a:xfrm>
              <a:off x="4408449" y="2777171"/>
              <a:ext cx="2711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C00000"/>
                  </a:solidFill>
                </a:rPr>
                <a:t>public variable declaration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51B0F0-DF4E-FAA5-8AD3-DB1A60F2020F}"/>
              </a:ext>
            </a:extLst>
          </p:cNvPr>
          <p:cNvGrpSpPr/>
          <p:nvPr/>
        </p:nvGrpSpPr>
        <p:grpSpPr>
          <a:xfrm>
            <a:off x="2847279" y="3193482"/>
            <a:ext cx="5889465" cy="369332"/>
            <a:chOff x="1323278" y="3193482"/>
            <a:chExt cx="5889465" cy="3693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BD8E27-B59B-F655-032A-D328FCA669AD}"/>
                </a:ext>
              </a:extLst>
            </p:cNvPr>
            <p:cNvSpPr/>
            <p:nvPr/>
          </p:nvSpPr>
          <p:spPr>
            <a:xfrm>
              <a:off x="1323278" y="3300760"/>
              <a:ext cx="3025698" cy="2081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C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002C71-3BA5-5ACD-EB17-DCAFF19531A5}"/>
                </a:ext>
              </a:extLst>
            </p:cNvPr>
            <p:cNvSpPr txBox="1"/>
            <p:nvPr/>
          </p:nvSpPr>
          <p:spPr>
            <a:xfrm>
              <a:off x="4408449" y="3193482"/>
              <a:ext cx="2804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C00000"/>
                  </a:solidFill>
                </a:rPr>
                <a:t>private variable declaration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79F8FA-641E-A95C-2252-A3E5C6662695}"/>
              </a:ext>
            </a:extLst>
          </p:cNvPr>
          <p:cNvGrpSpPr/>
          <p:nvPr/>
        </p:nvGrpSpPr>
        <p:grpSpPr>
          <a:xfrm>
            <a:off x="2862147" y="4210774"/>
            <a:ext cx="3736986" cy="369332"/>
            <a:chOff x="1338147" y="4210774"/>
            <a:chExt cx="3736986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4A3EB1-E06F-33DF-6AF7-7310EB63C5B1}"/>
                </a:ext>
              </a:extLst>
            </p:cNvPr>
            <p:cNvSpPr/>
            <p:nvPr/>
          </p:nvSpPr>
          <p:spPr>
            <a:xfrm>
              <a:off x="1338147" y="4306230"/>
              <a:ext cx="1918009" cy="2081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258E2C-D54C-618A-AF57-8EAABD66BC74}"/>
                </a:ext>
              </a:extLst>
            </p:cNvPr>
            <p:cNvSpPr txBox="1"/>
            <p:nvPr/>
          </p:nvSpPr>
          <p:spPr>
            <a:xfrm>
              <a:off x="3366332" y="4210774"/>
              <a:ext cx="1708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C00000"/>
                  </a:solidFill>
                </a:rPr>
                <a:t>private function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0D0377-7350-889D-7F5F-556211E0BA41}"/>
              </a:ext>
            </a:extLst>
          </p:cNvPr>
          <p:cNvGrpSpPr/>
          <p:nvPr/>
        </p:nvGrpSpPr>
        <p:grpSpPr>
          <a:xfrm>
            <a:off x="3211552" y="4850111"/>
            <a:ext cx="7022211" cy="369332"/>
            <a:chOff x="1687551" y="4850111"/>
            <a:chExt cx="7022211" cy="3693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BC0D0F-91BA-61FC-B33C-B3DB7471F0EB}"/>
                </a:ext>
              </a:extLst>
            </p:cNvPr>
            <p:cNvSpPr/>
            <p:nvPr/>
          </p:nvSpPr>
          <p:spPr>
            <a:xfrm>
              <a:off x="1687551" y="4938132"/>
              <a:ext cx="4467922" cy="2081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C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5E4B7-5F69-725F-574B-E20343F2FBE5}"/>
                </a:ext>
              </a:extLst>
            </p:cNvPr>
            <p:cNvSpPr txBox="1"/>
            <p:nvPr/>
          </p:nvSpPr>
          <p:spPr>
            <a:xfrm>
              <a:off x="6250819" y="4850111"/>
              <a:ext cx="2458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C00000"/>
                  </a:solidFill>
                </a:rPr>
                <a:t>Update currentRotation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D4C45F-327B-0B11-1998-726FBEF65D7E}"/>
              </a:ext>
            </a:extLst>
          </p:cNvPr>
          <p:cNvGrpSpPr/>
          <p:nvPr/>
        </p:nvGrpSpPr>
        <p:grpSpPr>
          <a:xfrm>
            <a:off x="3211552" y="5482942"/>
            <a:ext cx="6499247" cy="369332"/>
            <a:chOff x="1687551" y="5482942"/>
            <a:chExt cx="6499247" cy="3693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79F16E-2264-A773-D0D2-99A2B2DDC8E8}"/>
                </a:ext>
              </a:extLst>
            </p:cNvPr>
            <p:cNvSpPr/>
            <p:nvPr/>
          </p:nvSpPr>
          <p:spPr>
            <a:xfrm>
              <a:off x="1687551" y="5563529"/>
              <a:ext cx="4467922" cy="2081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C0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DAF61-497A-33E8-989C-16C66363EC72}"/>
                </a:ext>
              </a:extLst>
            </p:cNvPr>
            <p:cNvSpPr txBox="1"/>
            <p:nvPr/>
          </p:nvSpPr>
          <p:spPr>
            <a:xfrm>
              <a:off x="6250819" y="5482942"/>
              <a:ext cx="1935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b="1">
                  <a:solidFill>
                    <a:srgbClr val="C00000"/>
                  </a:solidFill>
                </a:rPr>
                <a:t>Apply the rotation</a:t>
              </a:r>
            </a:p>
          </p:txBody>
        </p:sp>
      </p:grpSp>
      <p:sp>
        <p:nvSpPr>
          <p:cNvPr id="32" name="Text Box 22">
            <a:extLst>
              <a:ext uri="{FF2B5EF4-FFF2-40B4-BE49-F238E27FC236}">
                <a16:creationId xmlns:a16="http://schemas.microsoft.com/office/drawing/2014/main" id="{75A19312-AE82-E916-3673-CAF1B8E14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82" y="128589"/>
            <a:ext cx="55547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AutoRotate script: closeup!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6FC82A-A546-4654-E2AB-E690F1A9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91" y="2707057"/>
            <a:ext cx="63798" cy="1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F23BA8-20CC-778A-E50D-471FE0575F28}"/>
              </a:ext>
            </a:extLst>
          </p:cNvPr>
          <p:cNvSpPr txBox="1"/>
          <p:nvPr/>
        </p:nvSpPr>
        <p:spPr>
          <a:xfrm>
            <a:off x="1832517" y="1073771"/>
            <a:ext cx="6858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UnityEngine;</a:t>
            </a:r>
          </a:p>
          <a:p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SG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System.Collections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SG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AddComponentMenu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"Playground/Movement/Auto Rotate"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SG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RequireComponent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SG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(Rigidbody2D))]</a:t>
            </a:r>
          </a:p>
          <a:p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SG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AutoRotate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: Physics2DObject</a:t>
            </a:r>
          </a:p>
          <a:p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endParaRPr lang="en-SG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	// This is the force that rotate the object every frame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	public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SG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rotationSpeed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5;</a:t>
            </a:r>
          </a:p>
          <a:p>
            <a:endParaRPr lang="en-SG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	private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float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SG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currentRotation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en-SG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	// FixedUpdate is called once per frame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	void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SG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FixedUpdate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()</a:t>
            </a:r>
          </a:p>
          <a:p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	{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		// Find the right rotation, according to speed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		</a:t>
            </a:r>
            <a:r>
              <a:rPr lang="en-SG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currentRotation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+= .02f * </a:t>
            </a:r>
            <a:r>
              <a:rPr lang="en-SG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rotationSpeed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* 10f;</a:t>
            </a:r>
          </a:p>
          <a:p>
            <a:endParaRPr lang="en-SG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		// Apply the rotation to the Rigidbody2d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		rigidbody2D.MoveRotation(-</a:t>
            </a:r>
            <a:r>
              <a:rPr lang="en-SG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currentRotation</a:t>
            </a:r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	}</a:t>
            </a:r>
          </a:p>
          <a:p>
            <a:r>
              <a:rPr lang="en-SG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SG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72896B-408B-AC62-5EEB-609117FB3F7D}"/>
              </a:ext>
            </a:extLst>
          </p:cNvPr>
          <p:cNvGrpSpPr/>
          <p:nvPr/>
        </p:nvGrpSpPr>
        <p:grpSpPr>
          <a:xfrm>
            <a:off x="1929161" y="271861"/>
            <a:ext cx="3098638" cy="475636"/>
            <a:chOff x="3792845" y="5832799"/>
            <a:chExt cx="3098638" cy="4756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9C2252-106F-390E-10D2-BD7635F089FB}"/>
                </a:ext>
              </a:extLst>
            </p:cNvPr>
            <p:cNvSpPr txBox="1"/>
            <p:nvPr/>
          </p:nvSpPr>
          <p:spPr>
            <a:xfrm>
              <a:off x="4268630" y="5916208"/>
              <a:ext cx="2622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3772A8"/>
                  </a:solidFill>
                  <a:latin typeface="Söhne"/>
                </a:rPr>
                <a:t>Explain how this code works:</a:t>
              </a:r>
              <a:endParaRPr lang="en-SG" sz="1600">
                <a:solidFill>
                  <a:srgbClr val="3772A8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C7E3D8-5B26-1DED-CE03-9028AE9BA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3399" t="7150" r="70818" b="19209"/>
            <a:stretch/>
          </p:blipFill>
          <p:spPr>
            <a:xfrm>
              <a:off x="3792845" y="5832799"/>
              <a:ext cx="475785" cy="47563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7D6699-FB72-FDCD-A4F1-59102E0C7FE7}"/>
              </a:ext>
            </a:extLst>
          </p:cNvPr>
          <p:cNvGrpSpPr/>
          <p:nvPr/>
        </p:nvGrpSpPr>
        <p:grpSpPr>
          <a:xfrm>
            <a:off x="6341327" y="261780"/>
            <a:ext cx="3757260" cy="830997"/>
            <a:chOff x="4817327" y="261779"/>
            <a:chExt cx="3757260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0FD102-0645-6650-1F84-7E7D74FCB5BC}"/>
                </a:ext>
              </a:extLst>
            </p:cNvPr>
            <p:cNvSpPr txBox="1"/>
            <p:nvPr/>
          </p:nvSpPr>
          <p:spPr>
            <a:xfrm>
              <a:off x="6201981" y="261779"/>
              <a:ext cx="2372606" cy="8309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 sz="1600" b="1">
                  <a:solidFill>
                    <a:schemeClr val="bg1"/>
                  </a:solidFill>
                </a:rPr>
                <a:t>Copy and paste this query into Chat GPT, and then the code below.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AEEBC7-487F-4F56-1E97-4D1534B1BACC}"/>
                </a:ext>
              </a:extLst>
            </p:cNvPr>
            <p:cNvCxnSpPr/>
            <p:nvPr/>
          </p:nvCxnSpPr>
          <p:spPr>
            <a:xfrm flipH="1">
              <a:off x="4817327" y="524547"/>
              <a:ext cx="13846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54455E-AFE8-9552-CE43-674E9D5125FA}"/>
              </a:ext>
            </a:extLst>
          </p:cNvPr>
          <p:cNvGrpSpPr/>
          <p:nvPr/>
        </p:nvGrpSpPr>
        <p:grpSpPr>
          <a:xfrm>
            <a:off x="8281640" y="5029996"/>
            <a:ext cx="2230245" cy="954107"/>
            <a:chOff x="3710902" y="5680881"/>
            <a:chExt cx="2621619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B4ECC8-772E-2BCB-D730-C4D8C671A784}"/>
                </a:ext>
              </a:extLst>
            </p:cNvPr>
            <p:cNvSpPr txBox="1"/>
            <p:nvPr/>
          </p:nvSpPr>
          <p:spPr>
            <a:xfrm>
              <a:off x="4268630" y="5680881"/>
              <a:ext cx="20638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3772A8"/>
                  </a:solidFill>
                  <a:latin typeface="Söhne"/>
                </a:rPr>
                <a:t>Write a C# script to make an object with a Rigidbody rotate continuously in Unity.</a:t>
              </a:r>
              <a:endParaRPr lang="en-SG" sz="1400">
                <a:solidFill>
                  <a:srgbClr val="3772A8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61B6A66-B62A-F9B9-90AA-558DCE88B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3399" t="7150" r="70818" b="19209"/>
            <a:stretch/>
          </p:blipFill>
          <p:spPr>
            <a:xfrm>
              <a:off x="3710902" y="5832799"/>
              <a:ext cx="557728" cy="47563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718D78-C25C-ADB4-718A-934C1E66D8E7}"/>
              </a:ext>
            </a:extLst>
          </p:cNvPr>
          <p:cNvGrpSpPr/>
          <p:nvPr/>
        </p:nvGrpSpPr>
        <p:grpSpPr>
          <a:xfrm>
            <a:off x="8318811" y="6181792"/>
            <a:ext cx="2230245" cy="531579"/>
            <a:chOff x="3710902" y="5832799"/>
            <a:chExt cx="2621619" cy="5315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85692E-7106-F4F1-D908-15EFCE57C5E8}"/>
                </a:ext>
              </a:extLst>
            </p:cNvPr>
            <p:cNvSpPr txBox="1"/>
            <p:nvPr/>
          </p:nvSpPr>
          <p:spPr>
            <a:xfrm>
              <a:off x="4268630" y="5841158"/>
              <a:ext cx="2063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3772A8"/>
                  </a:solidFill>
                  <a:latin typeface="Söhne"/>
                </a:rPr>
                <a:t>Explain how the code above works.</a:t>
              </a:r>
              <a:endParaRPr lang="en-SG" sz="1400">
                <a:solidFill>
                  <a:srgbClr val="3772A8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ECF158-C00F-97DC-DB37-008F85068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3399" t="7150" r="70818" b="19209"/>
            <a:stretch/>
          </p:blipFill>
          <p:spPr>
            <a:xfrm>
              <a:off x="3710902" y="5832799"/>
              <a:ext cx="557728" cy="475636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72992-9A25-3C7D-9E48-6581298CA390}"/>
              </a:ext>
            </a:extLst>
          </p:cNvPr>
          <p:cNvCxnSpPr>
            <a:cxnSpLocks/>
          </p:cNvCxnSpPr>
          <p:nvPr/>
        </p:nvCxnSpPr>
        <p:spPr>
          <a:xfrm>
            <a:off x="9511592" y="4058961"/>
            <a:ext cx="23416" cy="8331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6A66FE-30DD-7A70-15F1-08E35C6FE682}"/>
              </a:ext>
            </a:extLst>
          </p:cNvPr>
          <p:cNvSpPr txBox="1"/>
          <p:nvPr/>
        </p:nvSpPr>
        <p:spPr>
          <a:xfrm rot="21233713">
            <a:off x="8620391" y="3846449"/>
            <a:ext cx="1606476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1600" b="1">
                <a:solidFill>
                  <a:schemeClr val="bg1"/>
                </a:solidFill>
              </a:rPr>
              <a:t>Then try these …</a:t>
            </a:r>
          </a:p>
        </p:txBody>
      </p:sp>
    </p:spTree>
    <p:extLst>
      <p:ext uri="{BB962C8B-B14F-4D97-AF65-F5344CB8AC3E}">
        <p14:creationId xmlns:p14="http://schemas.microsoft.com/office/powerpoint/2010/main" val="13108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8E465E-9E62-5C03-DCF2-8C4D3DFC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572" y="1438777"/>
            <a:ext cx="6728532" cy="4113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5ABE3-1310-ED58-2F14-8E133DB09A2C}"/>
              </a:ext>
            </a:extLst>
          </p:cNvPr>
          <p:cNvSpPr/>
          <p:nvPr/>
        </p:nvSpPr>
        <p:spPr>
          <a:xfrm>
            <a:off x="3362964" y="3025746"/>
            <a:ext cx="972825" cy="2196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 Box 22">
            <a:extLst>
              <a:ext uri="{FF2B5EF4-FFF2-40B4-BE49-F238E27FC236}">
                <a16:creationId xmlns:a16="http://schemas.microsoft.com/office/drawing/2014/main" id="{D81A82E1-6786-F69E-1980-759A36466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128589"/>
            <a:ext cx="476124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>
                <a:solidFill>
                  <a:srgbClr val="000000"/>
                </a:solidFill>
              </a:rPr>
              <a:t>Physics2DObject 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A2469-E7EC-93DD-24DA-A52328A70A8D}"/>
              </a:ext>
            </a:extLst>
          </p:cNvPr>
          <p:cNvSpPr txBox="1"/>
          <p:nvPr/>
        </p:nvSpPr>
        <p:spPr>
          <a:xfrm rot="21299319">
            <a:off x="6251332" y="5105852"/>
            <a:ext cx="396127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/>
              <a:t>An abstract class cannot be instantiated.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7D281E-916E-31D0-01DD-CC32CA6FFDC7}"/>
              </a:ext>
            </a:extLst>
          </p:cNvPr>
          <p:cNvGrpSpPr/>
          <p:nvPr/>
        </p:nvGrpSpPr>
        <p:grpSpPr>
          <a:xfrm>
            <a:off x="4059045" y="4908470"/>
            <a:ext cx="5531022" cy="1564628"/>
            <a:chOff x="2535045" y="4908470"/>
            <a:chExt cx="5531022" cy="156462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588681-514F-0F1E-FA20-6B20925290D1}"/>
                </a:ext>
              </a:extLst>
            </p:cNvPr>
            <p:cNvSpPr/>
            <p:nvPr/>
          </p:nvSpPr>
          <p:spPr>
            <a:xfrm>
              <a:off x="2535045" y="4908470"/>
              <a:ext cx="2421458" cy="1175691"/>
            </a:xfrm>
            <a:custGeom>
              <a:avLst/>
              <a:gdLst>
                <a:gd name="connsiteX0" fmla="*/ 2738136 w 2738136"/>
                <a:gd name="connsiteY0" fmla="*/ 3137210 h 3137210"/>
                <a:gd name="connsiteX1" fmla="*/ 440984 w 2738136"/>
                <a:gd name="connsiteY1" fmla="*/ 2505307 h 3137210"/>
                <a:gd name="connsiteX2" fmla="*/ 2370 w 2738136"/>
                <a:gd name="connsiteY2" fmla="*/ 0 h 31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8136" h="3137210">
                  <a:moveTo>
                    <a:pt x="2738136" y="3137210"/>
                  </a:moveTo>
                  <a:cubicBezTo>
                    <a:pt x="1817540" y="3082692"/>
                    <a:pt x="896945" y="3028175"/>
                    <a:pt x="440984" y="2505307"/>
                  </a:cubicBezTo>
                  <a:cubicBezTo>
                    <a:pt x="-14977" y="1982439"/>
                    <a:pt x="-6304" y="991219"/>
                    <a:pt x="237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583B61-5790-D317-3AD4-C09473337B30}"/>
                </a:ext>
              </a:extLst>
            </p:cNvPr>
            <p:cNvSpPr txBox="1"/>
            <p:nvPr/>
          </p:nvSpPr>
          <p:spPr>
            <a:xfrm rot="21417821">
              <a:off x="4869383" y="5549768"/>
              <a:ext cx="3196684" cy="92333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SG"/>
                <a:t>Abstract classes define common properties and functionality for their subclasses.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8AF87D-445A-3986-DA9E-0D7026B49EA7}"/>
              </a:ext>
            </a:extLst>
          </p:cNvPr>
          <p:cNvSpPr txBox="1"/>
          <p:nvPr/>
        </p:nvSpPr>
        <p:spPr>
          <a:xfrm>
            <a:off x="6698460" y="307489"/>
            <a:ext cx="368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This is the parent class of AutoRotate.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AEBBE-EE39-1DE7-E054-CA2992CC7400}"/>
              </a:ext>
            </a:extLst>
          </p:cNvPr>
          <p:cNvSpPr txBox="1"/>
          <p:nvPr/>
        </p:nvSpPr>
        <p:spPr>
          <a:xfrm>
            <a:off x="6698460" y="691031"/>
            <a:ext cx="368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AutoRotate inherits all the public properties and functions from its parent class.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6F3895-6394-11A4-55F0-6C94A40F4EED}"/>
              </a:ext>
            </a:extLst>
          </p:cNvPr>
          <p:cNvGrpSpPr/>
          <p:nvPr/>
        </p:nvGrpSpPr>
        <p:grpSpPr>
          <a:xfrm>
            <a:off x="4955570" y="4551675"/>
            <a:ext cx="3628568" cy="369332"/>
            <a:chOff x="3431570" y="4551675"/>
            <a:chExt cx="3628568" cy="3693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35E8F7-4FEB-BF1B-C3DD-73CA7171F6CD}"/>
                </a:ext>
              </a:extLst>
            </p:cNvPr>
            <p:cNvSpPr/>
            <p:nvPr/>
          </p:nvSpPr>
          <p:spPr>
            <a:xfrm>
              <a:off x="3431570" y="4619460"/>
              <a:ext cx="3036154" cy="2196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997D3C-B231-FDE8-CDCA-18D192EBDBE5}"/>
                </a:ext>
              </a:extLst>
            </p:cNvPr>
            <p:cNvSpPr txBox="1"/>
            <p:nvPr/>
          </p:nvSpPr>
          <p:spPr>
            <a:xfrm>
              <a:off x="6480567" y="4551675"/>
              <a:ext cx="579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>
                  <a:solidFill>
                    <a:srgbClr val="FF0000"/>
                  </a:solidFill>
                </a:rPr>
                <a:t>???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6C2EA9-9AC8-486E-67BF-7ECA93D266FD}"/>
              </a:ext>
            </a:extLst>
          </p:cNvPr>
          <p:cNvSpPr txBox="1"/>
          <p:nvPr/>
        </p:nvSpPr>
        <p:spPr>
          <a:xfrm rot="21243308">
            <a:off x="8046946" y="3495315"/>
            <a:ext cx="2022089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/>
              <a:t>What do you think the </a:t>
            </a:r>
            <a:r>
              <a:rPr lang="en-SG" b="1"/>
              <a:t>GetComponent</a:t>
            </a:r>
            <a:r>
              <a:rPr lang="en-SG"/>
              <a:t> function does?</a:t>
            </a:r>
          </a:p>
        </p:txBody>
      </p:sp>
    </p:spTree>
    <p:extLst>
      <p:ext uri="{BB962C8B-B14F-4D97-AF65-F5344CB8AC3E}">
        <p14:creationId xmlns:p14="http://schemas.microsoft.com/office/powerpoint/2010/main" val="147637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5" grpId="0" animBg="1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12488</TotalTime>
  <Words>1321</Words>
  <Application>Microsoft Office PowerPoint</Application>
  <PresentationFormat>Widescreen</PresentationFormat>
  <Paragraphs>199</Paragraphs>
  <Slides>24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Cascadia Mono</vt:lpstr>
      <vt:lpstr>Consolas</vt:lpstr>
      <vt:lpstr>Roboto</vt:lpstr>
      <vt:lpstr>Söhne</vt:lpstr>
      <vt:lpstr>Wingdings</vt:lpstr>
      <vt:lpstr>Office 2013 - 2022 Theme</vt:lpstr>
      <vt:lpstr>Unity Scripting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Temasek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Scripting</dc:title>
  <dc:creator>Douglas FINNIGAN (TP)</dc:creator>
  <cp:lastModifiedBy>Douglas Finnigan</cp:lastModifiedBy>
  <cp:revision>141</cp:revision>
  <dcterms:created xsi:type="dcterms:W3CDTF">2022-12-21T01:36:52Z</dcterms:created>
  <dcterms:modified xsi:type="dcterms:W3CDTF">2025-04-10T14:26:31Z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28611d-fe69-484f-b56b-0db8a0d79612_Enabled">
    <vt:lpwstr>true</vt:lpwstr>
  </property>
  <property fmtid="{D5CDD505-2E9C-101B-9397-08002B2CF9AE}" pid="3" name="MSIP_Label_d528611d-fe69-484f-b56b-0db8a0d79612_SetDate">
    <vt:lpwstr>2022-12-21T01:38:30Z</vt:lpwstr>
  </property>
  <property fmtid="{D5CDD505-2E9C-101B-9397-08002B2CF9AE}" pid="4" name="MSIP_Label_d528611d-fe69-484f-b56b-0db8a0d79612_Method">
    <vt:lpwstr>Privileged</vt:lpwstr>
  </property>
  <property fmtid="{D5CDD505-2E9C-101B-9397-08002B2CF9AE}" pid="5" name="MSIP_Label_d528611d-fe69-484f-b56b-0db8a0d79612_Name">
    <vt:lpwstr>Public</vt:lpwstr>
  </property>
  <property fmtid="{D5CDD505-2E9C-101B-9397-08002B2CF9AE}" pid="6" name="MSIP_Label_d528611d-fe69-484f-b56b-0db8a0d79612_SiteId">
    <vt:lpwstr>25a99bf0-8e72-472a-ae50-adfbdf0df6f1</vt:lpwstr>
  </property>
  <property fmtid="{D5CDD505-2E9C-101B-9397-08002B2CF9AE}" pid="7" name="MSIP_Label_d528611d-fe69-484f-b56b-0db8a0d79612_ActionId">
    <vt:lpwstr>33daf23f-2fb6-4601-a03c-45a2e9d25761</vt:lpwstr>
  </property>
  <property fmtid="{D5CDD505-2E9C-101B-9397-08002B2CF9AE}" pid="8" name="MSIP_Label_d528611d-fe69-484f-b56b-0db8a0d79612_ContentBits">
    <vt:lpwstr>0</vt:lpwstr>
  </property>
</Properties>
</file>